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16"/>
  </p:notesMasterIdLst>
  <p:sldIdLst>
    <p:sldId id="332" r:id="rId2"/>
    <p:sldId id="316" r:id="rId3"/>
    <p:sldId id="305" r:id="rId4"/>
    <p:sldId id="303" r:id="rId5"/>
    <p:sldId id="317" r:id="rId6"/>
    <p:sldId id="300" r:id="rId7"/>
    <p:sldId id="318" r:id="rId8"/>
    <p:sldId id="328" r:id="rId9"/>
    <p:sldId id="329" r:id="rId10"/>
    <p:sldId id="330" r:id="rId11"/>
    <p:sldId id="331" r:id="rId12"/>
    <p:sldId id="321" r:id="rId13"/>
    <p:sldId id="290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1CD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7" autoAdjust="0"/>
  </p:normalViewPr>
  <p:slideViewPr>
    <p:cSldViewPr>
      <p:cViewPr varScale="1">
        <p:scale>
          <a:sx n="56" d="100"/>
          <a:sy n="56" d="100"/>
        </p:scale>
        <p:origin x="6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46EE5-F81A-4A08-9230-6591C131E3C3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FC3A5-E63E-4BFF-92C5-8C19E5A808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2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96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3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93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9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831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55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80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49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78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FC3A5-E63E-4BFF-92C5-8C19E5A808E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81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FB7F-D311-4874-8EE5-6E21F35C7631}" type="datetimeFigureOut">
              <a:rPr lang="en-US" smtClean="0"/>
              <a:pPr/>
              <a:t>10/3/2019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39C8-4DD9-44E1-9FE5-8CB0D5D4F6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725" y="116632"/>
            <a:ext cx="8319298" cy="1470025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English</a:t>
            </a:r>
            <a:endParaRPr lang="en-GB" sz="72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586656"/>
            <a:ext cx="8606760" cy="4485549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Candy Round BTN" pitchFamily="34" charset="0"/>
              </a:rPr>
              <a:t>2018-19 </a:t>
            </a:r>
            <a:r>
              <a:rPr lang="en-GB" sz="4000" dirty="0" smtClean="0">
                <a:solidFill>
                  <a:schemeClr val="tx1"/>
                </a:solidFill>
                <a:latin typeface="Candy Round BTN" pitchFamily="34" charset="0"/>
              </a:rPr>
              <a:t>results</a:t>
            </a:r>
            <a:r>
              <a:rPr lang="en-GB" sz="4000" dirty="0" smtClean="0">
                <a:solidFill>
                  <a:schemeClr val="tx1"/>
                </a:solidFill>
                <a:latin typeface="Candy Round BTN" pitchFamily="34" charset="0"/>
              </a:rPr>
              <a:t>:</a:t>
            </a:r>
          </a:p>
          <a:p>
            <a:pPr algn="l"/>
            <a:r>
              <a:rPr lang="en-GB" sz="3600" dirty="0" smtClean="0">
                <a:solidFill>
                  <a:srgbClr val="FF0000"/>
                </a:solidFill>
                <a:latin typeface="Candy Round BTN" pitchFamily="34" charset="0"/>
              </a:rPr>
              <a:t>87% </a:t>
            </a:r>
            <a:r>
              <a:rPr lang="en-GB" sz="3600" dirty="0" smtClean="0">
                <a:solidFill>
                  <a:srgbClr val="FF0000"/>
                </a:solidFill>
                <a:latin typeface="Candy Round BTN" pitchFamily="34" charset="0"/>
              </a:rPr>
              <a:t>achieved Grade 4+ (C or above)</a:t>
            </a:r>
          </a:p>
          <a:p>
            <a:pPr algn="l"/>
            <a:r>
              <a:rPr lang="en-GB" sz="3600" dirty="0" smtClean="0">
                <a:solidFill>
                  <a:srgbClr val="FF0000"/>
                </a:solidFill>
                <a:latin typeface="Candy Round BTN" pitchFamily="34" charset="0"/>
              </a:rPr>
              <a:t>68</a:t>
            </a:r>
            <a:r>
              <a:rPr lang="en-GB" sz="3600" dirty="0" smtClean="0">
                <a:solidFill>
                  <a:srgbClr val="FF0000"/>
                </a:solidFill>
                <a:latin typeface="Candy Round BTN" pitchFamily="34" charset="0"/>
              </a:rPr>
              <a:t>% </a:t>
            </a:r>
            <a:r>
              <a:rPr lang="en-GB" sz="3600" dirty="0">
                <a:solidFill>
                  <a:srgbClr val="FF0000"/>
                </a:solidFill>
                <a:latin typeface="Candy Round BTN" pitchFamily="34" charset="0"/>
              </a:rPr>
              <a:t>achieved Grade </a:t>
            </a:r>
            <a:r>
              <a:rPr lang="en-GB" sz="3600" dirty="0" smtClean="0">
                <a:solidFill>
                  <a:srgbClr val="FF0000"/>
                </a:solidFill>
                <a:latin typeface="Candy Round BTN" pitchFamily="34" charset="0"/>
              </a:rPr>
              <a:t>5+ (C+ </a:t>
            </a:r>
            <a:r>
              <a:rPr lang="en-GB" sz="3600" dirty="0">
                <a:solidFill>
                  <a:srgbClr val="FF0000"/>
                </a:solidFill>
                <a:latin typeface="Candy Round BTN" pitchFamily="34" charset="0"/>
              </a:rPr>
              <a:t>or above</a:t>
            </a:r>
            <a:r>
              <a:rPr lang="en-GB" sz="3600" dirty="0" smtClean="0">
                <a:solidFill>
                  <a:srgbClr val="FF0000"/>
                </a:solidFill>
                <a:latin typeface="Candy Round BTN" pitchFamily="34" charset="0"/>
              </a:rPr>
              <a:t>)</a:t>
            </a:r>
          </a:p>
          <a:p>
            <a:pPr algn="l"/>
            <a:r>
              <a:rPr lang="en-GB" sz="3600" dirty="0" smtClean="0">
                <a:solidFill>
                  <a:srgbClr val="FF0000"/>
                </a:solidFill>
                <a:latin typeface="Candy Round BTN" pitchFamily="34" charset="0"/>
              </a:rPr>
              <a:t>25% </a:t>
            </a:r>
            <a:r>
              <a:rPr lang="en-GB" sz="3600" dirty="0">
                <a:solidFill>
                  <a:srgbClr val="FF0000"/>
                </a:solidFill>
                <a:latin typeface="Candy Round BTN" pitchFamily="34" charset="0"/>
              </a:rPr>
              <a:t>achieved Grade 7+ (A </a:t>
            </a:r>
            <a:r>
              <a:rPr lang="en-GB" sz="3600" dirty="0" smtClean="0">
                <a:solidFill>
                  <a:srgbClr val="FF0000"/>
                </a:solidFill>
                <a:latin typeface="Candy Round BTN" pitchFamily="34" charset="0"/>
              </a:rPr>
              <a:t>or </a:t>
            </a:r>
            <a:r>
              <a:rPr lang="en-GB" sz="3600" dirty="0">
                <a:solidFill>
                  <a:srgbClr val="FF0000"/>
                </a:solidFill>
                <a:latin typeface="Candy Round BTN" pitchFamily="34" charset="0"/>
              </a:rPr>
              <a:t>above)</a:t>
            </a:r>
          </a:p>
          <a:p>
            <a:pPr algn="l"/>
            <a:endParaRPr lang="en-GB" sz="3600" dirty="0">
              <a:solidFill>
                <a:srgbClr val="FF0000"/>
              </a:solidFill>
              <a:latin typeface="Candy Round BTN" pitchFamily="34" charset="0"/>
            </a:endParaRPr>
          </a:p>
          <a:p>
            <a:pPr algn="l"/>
            <a:endParaRPr lang="en-GB" sz="3600" dirty="0" smtClean="0">
              <a:solidFill>
                <a:srgbClr val="FF0000"/>
              </a:solidFill>
              <a:latin typeface="Candy Round BTN" pitchFamily="34" charset="0"/>
            </a:endParaRPr>
          </a:p>
          <a:p>
            <a:endParaRPr lang="en-GB" sz="4400" dirty="0" smtClean="0">
              <a:solidFill>
                <a:schemeClr val="tx1"/>
              </a:solidFill>
              <a:latin typeface="Candy Round BTN" pitchFamily="34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1088990" y="4556540"/>
            <a:ext cx="7000924" cy="214542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English Literature exams: </a:t>
            </a:r>
          </a:p>
          <a:p>
            <a:pPr algn="ctr"/>
            <a:r>
              <a:rPr lang="en-GB" sz="32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Wednesday </a:t>
            </a:r>
            <a:r>
              <a:rPr lang="en-GB" sz="32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13</a:t>
            </a:r>
            <a:r>
              <a:rPr lang="en-GB" sz="3200" b="1" baseline="300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th</a:t>
            </a:r>
            <a:r>
              <a:rPr lang="en-GB" sz="32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May </a:t>
            </a:r>
            <a:r>
              <a:rPr lang="en-GB" sz="32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2020 </a:t>
            </a:r>
            <a:endParaRPr lang="en-GB" sz="3200" b="1" dirty="0" smtClean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damsky SF" pitchFamily="2" charset="0"/>
            </a:endParaRPr>
          </a:p>
          <a:p>
            <a:pPr algn="ctr"/>
            <a:r>
              <a:rPr lang="en-GB" sz="3200" b="1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Thursday </a:t>
            </a:r>
            <a:r>
              <a:rPr lang="en-GB" sz="3200" b="1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21</a:t>
            </a:r>
            <a:r>
              <a:rPr lang="en-GB" sz="3200" b="1" baseline="3000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st</a:t>
            </a:r>
            <a:r>
              <a:rPr lang="en-GB" sz="3200" b="1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 </a:t>
            </a:r>
            <a:r>
              <a:rPr lang="en-GB" sz="3200" b="1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May </a:t>
            </a:r>
            <a:r>
              <a:rPr lang="en-GB" sz="3200" b="1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2020</a:t>
            </a:r>
            <a:endParaRPr lang="en-GB" sz="3200" b="1" dirty="0" smtClean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damsky SF" pitchFamily="2" charset="0"/>
            </a:endParaRPr>
          </a:p>
          <a:p>
            <a:pPr algn="ctr"/>
            <a:endParaRPr lang="en-GB" sz="3200" b="1" dirty="0" smtClean="0"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damsky SF" pitchFamily="2" charset="0"/>
            </a:endParaRPr>
          </a:p>
          <a:p>
            <a:pPr algn="ctr"/>
            <a:endParaRPr lang="en-GB" dirty="0"/>
          </a:p>
        </p:txBody>
      </p:sp>
      <p:pic>
        <p:nvPicPr>
          <p:cNvPr id="7" name="Picture 6" descr="pointing_smile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012" y="5229200"/>
            <a:ext cx="68580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77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  <a:endParaRPr lang="en-GB" sz="5400" dirty="0">
              <a:solidFill>
                <a:schemeClr val="bg1"/>
              </a:solidFill>
              <a:latin typeface="Candy Round BTN" panose="020F0604020102040306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76056" y="1700808"/>
            <a:ext cx="165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8116" y="2616242"/>
            <a:ext cx="289066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Isolated</a:t>
            </a:r>
          </a:p>
          <a:p>
            <a:r>
              <a:rPr lang="en-GB" sz="2400" dirty="0" smtClean="0"/>
              <a:t>Independent</a:t>
            </a:r>
            <a:endParaRPr lang="en-GB" sz="2400" dirty="0"/>
          </a:p>
        </p:txBody>
      </p:sp>
      <p:sp>
        <p:nvSpPr>
          <p:cNvPr id="8" name="Right Arrow 7"/>
          <p:cNvSpPr/>
          <p:nvPr/>
        </p:nvSpPr>
        <p:spPr>
          <a:xfrm rot="7150353">
            <a:off x="5592076" y="2095807"/>
            <a:ext cx="936104" cy="3509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27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  <a:endParaRPr lang="en-GB" sz="5400" dirty="0">
              <a:solidFill>
                <a:schemeClr val="bg1"/>
              </a:solidFill>
              <a:latin typeface="Candy Round BTN" panose="020F0604020102040306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076056" y="1700808"/>
            <a:ext cx="165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3568" y="2741968"/>
            <a:ext cx="77768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Something useful on every line!</a:t>
            </a:r>
            <a:endParaRPr lang="en-GB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79712" y="1268760"/>
            <a:ext cx="29523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23728" y="148478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932040" y="2060848"/>
            <a:ext cx="10801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07904" y="2276872"/>
            <a:ext cx="47525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91880" y="1700808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1560" y="2636912"/>
            <a:ext cx="47525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481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andy Round BTN" panose="020F0604020102040306" pitchFamily="34" charset="0"/>
              </a:rPr>
              <a:t>Write</a:t>
            </a:r>
            <a:r>
              <a:rPr lang="en-GB" sz="4000" dirty="0">
                <a:latin typeface="Candy Round BTN" panose="020F0604020102040306" pitchFamily="34" charset="0"/>
              </a:rPr>
              <a:t> about Scrooge and the way he changes throughout the novel.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7548" y="1562947"/>
            <a:ext cx="6012242" cy="47853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 smtClean="0">
                <a:latin typeface="Candy Round BTN" panose="020F0604020102040306" pitchFamily="34" charset="0"/>
              </a:rPr>
              <a:t>At the start of the novel, Dickens immediately presents Scrooge as a ruthless character as he is described as a ‘tight fisted hand at the grindstone’, suggesting to the reader he is a hard taskmaster who pushes his workers to their limit. Scrooge is then labelled ‘a covetous old sinner’, with Dickens implying through the adjective ‘covetous’ that he is a selfish and egotistical character, and by referring to him as a ‘sinner’, perhaps Dickens is showing the reader from the start that Scrooge behaves in a negative or inappropriate fashion.</a:t>
            </a:r>
            <a:endParaRPr lang="en-GB" sz="2400" dirty="0">
              <a:latin typeface="Candy Round BTN" panose="020F0604020102040306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935" y="1680076"/>
            <a:ext cx="176462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Track the text chronologically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546642" y="1604136"/>
            <a:ext cx="146952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Make a point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479366" y="2839752"/>
            <a:ext cx="134110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Provide evidence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9189" y="3093499"/>
            <a:ext cx="175944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Explain the idea further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779790" y="3955096"/>
            <a:ext cx="116633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Credit the writer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698706" y="5387692"/>
            <a:ext cx="135690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Zoom in on words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5147" y="5279796"/>
            <a:ext cx="187220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Be tentative</a:t>
            </a:r>
            <a:endParaRPr lang="en-GB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67355" y="2034019"/>
            <a:ext cx="920469" cy="202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056256" y="3401050"/>
            <a:ext cx="323515" cy="8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70350" y="5510628"/>
            <a:ext cx="4085826" cy="32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067944" y="2329975"/>
            <a:ext cx="3478698" cy="120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6948265" y="3000960"/>
            <a:ext cx="663867" cy="186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1"/>
          </p:cNvCxnSpPr>
          <p:nvPr/>
        </p:nvCxnSpPr>
        <p:spPr>
          <a:xfrm flipH="1" flipV="1">
            <a:off x="6494039" y="4359678"/>
            <a:ext cx="1285751" cy="195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580112" y="4771427"/>
            <a:ext cx="2118594" cy="616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445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428736"/>
            <a:ext cx="6786578" cy="492922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Read the texts again, at home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Learn quotations about main characters and themes in each text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Use words from the question in your answer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Use quotations to help you explain your ideas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Track the text chronologically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Explain meaning behind words and phrases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Talk about the context behind the text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Talk about structure and how the text has been pieced together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Stick to the timings suggested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Keep writing until you are told to stop!</a:t>
            </a:r>
            <a:endParaRPr lang="en-US" dirty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00098" y="214290"/>
            <a:ext cx="8429652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y Round BTN"/>
                <a:ea typeface="+mj-ea"/>
                <a:cs typeface="+mj-cs"/>
              </a:rPr>
              <a:t>How to succeed…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y Round BTN"/>
              <a:ea typeface="+mj-ea"/>
              <a:cs typeface="+mj-cs"/>
            </a:endParaRPr>
          </a:p>
        </p:txBody>
      </p:sp>
      <p:pic>
        <p:nvPicPr>
          <p:cNvPr id="10" name="Picture 9" descr="pointing_smile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643" y="585647"/>
            <a:ext cx="930730" cy="5429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57854">
            <a:off x="349849" y="1344587"/>
            <a:ext cx="1392137" cy="18597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82" y="2941988"/>
            <a:ext cx="1240903" cy="19027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3294">
            <a:off x="346948" y="4751404"/>
            <a:ext cx="1397939" cy="209168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15901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Time is Ticking</a:t>
            </a:r>
            <a:endParaRPr lang="en-GB" sz="72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429684" cy="428628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Begin to Prepare Now!</a:t>
            </a:r>
          </a:p>
          <a:p>
            <a:endParaRPr lang="en-GB" sz="4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ndy Round BTN" pitchFamily="34" charset="0"/>
            </a:endParaRPr>
          </a:p>
        </p:txBody>
      </p:sp>
      <p:pic>
        <p:nvPicPr>
          <p:cNvPr id="34818" name="Picture 2" descr="clocks.gif - (9K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7577" y="1412110"/>
            <a:ext cx="6538799" cy="388816"/>
          </a:xfrm>
          <a:prstGeom prst="rect">
            <a:avLst/>
          </a:prstGeom>
          <a:noFill/>
        </p:spPr>
      </p:pic>
      <p:sp>
        <p:nvSpPr>
          <p:cNvPr id="6" name="Horizontal Scroll 5"/>
          <p:cNvSpPr/>
          <p:nvPr/>
        </p:nvSpPr>
        <p:spPr>
          <a:xfrm>
            <a:off x="755576" y="2780929"/>
            <a:ext cx="7488832" cy="388843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Revision guides are available to buy online, via </a:t>
            </a:r>
            <a:r>
              <a:rPr lang="en-GB" sz="2800" dirty="0" err="1" smtClean="0">
                <a:solidFill>
                  <a:schemeClr val="tx1"/>
                </a:solidFill>
              </a:rPr>
              <a:t>ParentPay</a:t>
            </a:r>
            <a:r>
              <a:rPr lang="en-GB" sz="2800" dirty="0" smtClean="0">
                <a:solidFill>
                  <a:schemeClr val="tx1"/>
                </a:solidFill>
              </a:rPr>
              <a:t>, distributed by the school shop.</a:t>
            </a:r>
            <a:endParaRPr lang="en-GB" sz="2800" dirty="0" smtClean="0">
              <a:solidFill>
                <a:schemeClr val="tx1"/>
              </a:solidFill>
            </a:endParaRPr>
          </a:p>
          <a:p>
            <a:pPr algn="ctr"/>
            <a:endParaRPr lang="en-GB" sz="2800" b="1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damsky SF" pitchFamily="2" charset="0"/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English Literature revision </a:t>
            </a:r>
            <a:r>
              <a:rPr lang="en-GB" sz="28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guides </a:t>
            </a:r>
            <a:r>
              <a:rPr lang="en-GB" sz="24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damsky SF" pitchFamily="2" charset="0"/>
              </a:rPr>
              <a:t>(Macbeth/Romeo &amp; Juliet, A Christmas Carol &amp; Blood Brothers/An Inspector Calls, Anthology poetry and Unseen poetry)</a:t>
            </a:r>
          </a:p>
          <a:p>
            <a:pPr algn="ctr"/>
            <a:endParaRPr lang="en-GB" dirty="0"/>
          </a:p>
        </p:txBody>
      </p:sp>
      <p:pic>
        <p:nvPicPr>
          <p:cNvPr id="7" name="Picture 6" descr="pointing_smiley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777" y="5229200"/>
            <a:ext cx="685800" cy="40005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-129257"/>
            <a:ext cx="8319298" cy="1470025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English Literature</a:t>
            </a:r>
            <a:endParaRPr lang="en-GB" sz="72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4104456" cy="5085184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28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	Component 1	</a:t>
            </a:r>
            <a:endParaRPr lang="en-GB" sz="28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  <a:p>
            <a:pPr marL="514350" indent="-514350" algn="l">
              <a:buAutoNum type="alphaLcParenR"/>
            </a:pPr>
            <a:r>
              <a:rPr lang="en-GB" sz="28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Shakespeare</a:t>
            </a:r>
          </a:p>
          <a:p>
            <a:pPr algn="l"/>
            <a:r>
              <a:rPr lang="en-GB" sz="27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One extract question and one essay question based on the reading of a Shakespeare text.</a:t>
            </a:r>
            <a:r>
              <a:rPr lang="en-GB" sz="2700" dirty="0"/>
              <a:t>	</a:t>
            </a:r>
          </a:p>
          <a:p>
            <a:pPr algn="l"/>
            <a:r>
              <a:rPr lang="en-GB" sz="28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b) Poetry 1789 – present</a:t>
            </a:r>
          </a:p>
          <a:p>
            <a:pPr algn="l"/>
            <a:r>
              <a:rPr lang="en-GB" sz="27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Two questions based on poems from the poetry anthology, one of which involves comparison.</a:t>
            </a:r>
          </a:p>
          <a:p>
            <a:pPr algn="l"/>
            <a:endParaRPr lang="en-GB" sz="2800" dirty="0" smtClean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  <a:p>
            <a:pPr algn="l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751512" y="1484784"/>
            <a:ext cx="4068960" cy="50851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Component 2</a:t>
            </a:r>
          </a:p>
          <a:p>
            <a:pPr marL="514350" indent="-514350" algn="l">
              <a:buAutoNum type="alphaLcParenR"/>
            </a:pPr>
            <a:r>
              <a:rPr lang="en-GB" sz="24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Post 1914 Drama</a:t>
            </a:r>
          </a:p>
          <a:p>
            <a:pPr marL="514350" indent="-514350" algn="l">
              <a:buFont typeface="Arial" pitchFamily="34" charset="0"/>
              <a:buAutoNum type="alphaLcParenR"/>
            </a:pPr>
            <a:r>
              <a:rPr lang="en-GB" sz="24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19</a:t>
            </a:r>
            <a:r>
              <a:rPr lang="en-GB" sz="2400" b="1" baseline="300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th</a:t>
            </a:r>
            <a:r>
              <a:rPr lang="en-GB" sz="24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 Century Prose</a:t>
            </a:r>
          </a:p>
          <a:p>
            <a:pPr algn="l"/>
            <a:r>
              <a:rPr lang="en-GB" sz="25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Answer a question, using the printed extract and knowledge of the whole text.</a:t>
            </a:r>
          </a:p>
          <a:p>
            <a:pPr algn="l"/>
            <a:r>
              <a:rPr lang="en-GB" sz="24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c) Unseen poetry</a:t>
            </a:r>
          </a:p>
          <a:p>
            <a:pPr algn="l"/>
            <a:r>
              <a:rPr lang="en-GB" sz="2500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Two questions on unseen poems, one of which involves comparison.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3808" y="90872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andy Round BTN" pitchFamily="34" charset="0"/>
              </a:rPr>
              <a:t>The course</a:t>
            </a:r>
            <a:endParaRPr lang="en-GB" sz="3600" dirty="0">
              <a:latin typeface="Candy Round BTN" pitchFamily="34" charset="0"/>
            </a:endParaRPr>
          </a:p>
          <a:p>
            <a:pPr algn="ctr"/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356211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Candy Round BTN" panose="020F0604020102040306" pitchFamily="34" charset="0"/>
              </a:rPr>
              <a:t>Why bother?</a:t>
            </a:r>
            <a:endParaRPr lang="en-GB" sz="5400" dirty="0">
              <a:solidFill>
                <a:schemeClr val="bg1"/>
              </a:solidFill>
              <a:latin typeface="Candy Round BTN" panose="020F060402010204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Candy Round BTN" panose="020F0604020102040306" pitchFamily="34" charset="0"/>
              </a:rPr>
              <a:t>* </a:t>
            </a:r>
            <a:r>
              <a:rPr lang="en-GB" b="1" dirty="0">
                <a:latin typeface="Candy Round BTN" panose="020F0604020102040306" pitchFamily="34" charset="0"/>
              </a:rPr>
              <a:t>A grade 4 or higher must be achieved in Language or Literature to avoid resitting post 16*</a:t>
            </a:r>
          </a:p>
          <a:p>
            <a:r>
              <a:rPr lang="en-GB" dirty="0" smtClean="0">
                <a:latin typeface="Candy Round BTN" panose="020F0604020102040306" pitchFamily="34" charset="0"/>
              </a:rPr>
              <a:t>It is just as important as English Language!</a:t>
            </a:r>
          </a:p>
          <a:p>
            <a:r>
              <a:rPr lang="en-GB" dirty="0" smtClean="0">
                <a:latin typeface="Candy Round BTN" panose="020F0604020102040306" pitchFamily="34" charset="0"/>
              </a:rPr>
              <a:t>It is a rigorous qualification that is very well respected.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414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Candy Round BTN" panose="020F0604020102040306" pitchFamily="34" charset="0"/>
              </a:rPr>
              <a:t>Exam Papers</a:t>
            </a:r>
            <a:endParaRPr lang="en-GB" sz="5400" dirty="0">
              <a:solidFill>
                <a:schemeClr val="bg1"/>
              </a:solidFill>
              <a:latin typeface="Candy Round BTN" panose="020F060402010204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Component 1 tests your reading and understanding of a Shakespeare play and a range of pre-seen poems.</a:t>
            </a:r>
          </a:p>
          <a:p>
            <a:pPr>
              <a:buFontTx/>
              <a:buChar char="-"/>
            </a:pPr>
            <a:r>
              <a:rPr lang="en-GB" dirty="0" smtClean="0">
                <a:latin typeface="Candy Round BTN" panose="020F0604020102040306" pitchFamily="34" charset="0"/>
              </a:rPr>
              <a:t>One hour to answer questions linked to </a:t>
            </a:r>
            <a:r>
              <a:rPr lang="en-GB" b="1" dirty="0" smtClean="0">
                <a:latin typeface="Candy Round BTN" panose="020F0604020102040306" pitchFamily="34" charset="0"/>
              </a:rPr>
              <a:t>Macbeth or Romeo &amp; Juliet</a:t>
            </a:r>
            <a:r>
              <a:rPr lang="en-GB" dirty="0" smtClean="0">
                <a:latin typeface="Candy Round BTN" panose="020F0604020102040306" pitchFamily="34" charset="0"/>
              </a:rPr>
              <a:t> – one short, </a:t>
            </a:r>
            <a:r>
              <a:rPr lang="en-GB" b="1" dirty="0" smtClean="0">
                <a:latin typeface="Candy Round BTN" panose="020F0604020102040306" pitchFamily="34" charset="0"/>
              </a:rPr>
              <a:t>extract based </a:t>
            </a:r>
            <a:r>
              <a:rPr lang="en-GB" dirty="0" smtClean="0">
                <a:latin typeface="Candy Round BTN" panose="020F0604020102040306" pitchFamily="34" charset="0"/>
              </a:rPr>
              <a:t>question and one longer essay about an issue across the </a:t>
            </a:r>
            <a:r>
              <a:rPr lang="en-GB" b="1" dirty="0" smtClean="0">
                <a:latin typeface="Candy Round BTN" panose="020F0604020102040306" pitchFamily="34" charset="0"/>
              </a:rPr>
              <a:t>whole text</a:t>
            </a:r>
            <a:r>
              <a:rPr lang="en-GB" dirty="0" smtClean="0">
                <a:latin typeface="Candy Round BTN" panose="020F0604020102040306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GB" dirty="0" smtClean="0">
                <a:latin typeface="Candy Round BTN" panose="020F0604020102040306" pitchFamily="34" charset="0"/>
              </a:rPr>
              <a:t>One hour to answer questions about poems studied, as part of an anthology – one question about a </a:t>
            </a:r>
            <a:r>
              <a:rPr lang="en-GB" b="1" dirty="0" smtClean="0">
                <a:latin typeface="Candy Round BTN" panose="020F0604020102040306" pitchFamily="34" charset="0"/>
              </a:rPr>
              <a:t>single poem </a:t>
            </a:r>
            <a:r>
              <a:rPr lang="en-GB" dirty="0" smtClean="0">
                <a:latin typeface="Candy Round BTN" panose="020F0604020102040306" pitchFamily="34" charset="0"/>
              </a:rPr>
              <a:t>and one that </a:t>
            </a:r>
            <a:r>
              <a:rPr lang="en-GB" b="1" dirty="0" smtClean="0">
                <a:latin typeface="Candy Round BTN" panose="020F0604020102040306" pitchFamily="34" charset="0"/>
              </a:rPr>
              <a:t>compares and contrasts </a:t>
            </a:r>
            <a:r>
              <a:rPr lang="en-GB" dirty="0" smtClean="0">
                <a:latin typeface="Candy Round BTN" panose="020F0604020102040306" pitchFamily="34" charset="0"/>
              </a:rPr>
              <a:t>two poems.</a:t>
            </a:r>
          </a:p>
          <a:p>
            <a:pPr>
              <a:buFontTx/>
              <a:buChar char="-"/>
            </a:pPr>
            <a:endParaRPr lang="en-GB" dirty="0" smtClean="0">
              <a:latin typeface="Candy Round BTN" panose="020F0604020102040306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andy Round BTN" panose="020F0604020102040306" pitchFamily="34" charset="0"/>
              </a:rPr>
              <a:t>NO TEXTS ARE PERMITTED IN THE EXAM.</a:t>
            </a:r>
          </a:p>
          <a:p>
            <a:pPr marL="0" indent="0">
              <a:buNone/>
            </a:pPr>
            <a:endParaRPr lang="en-GB" dirty="0" smtClean="0">
              <a:latin typeface="Candy Round BTN" panose="020F0604020102040306" pitchFamily="34" charset="0"/>
            </a:endParaRPr>
          </a:p>
          <a:p>
            <a:pPr marL="0" indent="0">
              <a:buNone/>
            </a:pPr>
            <a:endParaRPr lang="en-GB" dirty="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99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Candy Round BTN" panose="020F0604020102040306" pitchFamily="34" charset="0"/>
              </a:rPr>
              <a:t>Exam Papers</a:t>
            </a:r>
            <a:endParaRPr lang="en-GB" sz="5400" dirty="0">
              <a:solidFill>
                <a:schemeClr val="bg1"/>
              </a:solidFill>
              <a:latin typeface="Candy Round BTN" panose="020F060402010204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latin typeface="Candy Round BTN" panose="020F0604020102040306" pitchFamily="34" charset="0"/>
              </a:rPr>
              <a:t>Component 2 tests your reading and understanding of a novel, a play and two unseen poems: </a:t>
            </a:r>
          </a:p>
          <a:p>
            <a:pPr>
              <a:buFontTx/>
              <a:buChar char="-"/>
            </a:pPr>
            <a:r>
              <a:rPr lang="en-GB" dirty="0" smtClean="0">
                <a:latin typeface="Candy Round BTN" panose="020F0604020102040306" pitchFamily="34" charset="0"/>
              </a:rPr>
              <a:t>45 minutes to answer a question about </a:t>
            </a:r>
            <a:r>
              <a:rPr lang="en-GB" b="1" dirty="0" smtClean="0">
                <a:latin typeface="Candy Round BTN" panose="020F0604020102040306" pitchFamily="34" charset="0"/>
              </a:rPr>
              <a:t>Blood Brothers or An Inspector Calls</a:t>
            </a:r>
            <a:r>
              <a:rPr lang="en-GB" dirty="0" smtClean="0">
                <a:latin typeface="Candy Round BTN" panose="020F0604020102040306" pitchFamily="34" charset="0"/>
              </a:rPr>
              <a:t>, using the </a:t>
            </a:r>
            <a:r>
              <a:rPr lang="en-GB" b="1" dirty="0" smtClean="0">
                <a:latin typeface="Candy Round BTN" panose="020F0604020102040306" pitchFamily="34" charset="0"/>
              </a:rPr>
              <a:t>printed extract </a:t>
            </a:r>
            <a:r>
              <a:rPr lang="en-GB" dirty="0" smtClean="0">
                <a:latin typeface="Candy Round BTN" panose="020F0604020102040306" pitchFamily="34" charset="0"/>
              </a:rPr>
              <a:t>and knowledge of the </a:t>
            </a:r>
            <a:r>
              <a:rPr lang="en-GB" b="1" dirty="0" smtClean="0">
                <a:latin typeface="Candy Round BTN" panose="020F0604020102040306" pitchFamily="34" charset="0"/>
              </a:rPr>
              <a:t>whole text</a:t>
            </a:r>
            <a:r>
              <a:rPr lang="en-GB" dirty="0" smtClean="0">
                <a:latin typeface="Candy Round BTN" panose="020F0604020102040306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GB" dirty="0">
                <a:latin typeface="Candy Round BTN" panose="020F0604020102040306" pitchFamily="34" charset="0"/>
              </a:rPr>
              <a:t>45 minutes to answer a question about </a:t>
            </a:r>
            <a:r>
              <a:rPr lang="en-GB" b="1" dirty="0" smtClean="0">
                <a:latin typeface="Candy Round BTN" panose="020F0604020102040306" pitchFamily="34" charset="0"/>
              </a:rPr>
              <a:t>A Christmas Carol</a:t>
            </a:r>
            <a:r>
              <a:rPr lang="en-GB" dirty="0" smtClean="0">
                <a:latin typeface="Candy Round BTN" panose="020F0604020102040306" pitchFamily="34" charset="0"/>
              </a:rPr>
              <a:t>, </a:t>
            </a:r>
            <a:r>
              <a:rPr lang="en-GB" dirty="0">
                <a:latin typeface="Candy Round BTN" panose="020F0604020102040306" pitchFamily="34" charset="0"/>
              </a:rPr>
              <a:t>using the </a:t>
            </a:r>
            <a:r>
              <a:rPr lang="en-GB" b="1" dirty="0">
                <a:latin typeface="Candy Round BTN" panose="020F0604020102040306" pitchFamily="34" charset="0"/>
              </a:rPr>
              <a:t>printed extract </a:t>
            </a:r>
            <a:r>
              <a:rPr lang="en-GB" dirty="0">
                <a:latin typeface="Candy Round BTN" panose="020F0604020102040306" pitchFamily="34" charset="0"/>
              </a:rPr>
              <a:t>and knowledge of the </a:t>
            </a:r>
            <a:r>
              <a:rPr lang="en-GB" b="1" dirty="0">
                <a:latin typeface="Candy Round BTN" panose="020F0604020102040306" pitchFamily="34" charset="0"/>
              </a:rPr>
              <a:t>whole text</a:t>
            </a:r>
            <a:r>
              <a:rPr lang="en-GB" dirty="0">
                <a:latin typeface="Candy Round BTN" panose="020F0604020102040306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GB" dirty="0" smtClean="0">
                <a:latin typeface="Candy Round BTN" panose="020F0604020102040306" pitchFamily="34" charset="0"/>
              </a:rPr>
              <a:t>One </a:t>
            </a:r>
            <a:r>
              <a:rPr lang="en-GB" dirty="0">
                <a:latin typeface="Candy Round BTN" panose="020F0604020102040306" pitchFamily="34" charset="0"/>
              </a:rPr>
              <a:t>hour to answer questions about </a:t>
            </a:r>
            <a:r>
              <a:rPr lang="en-GB" b="1" dirty="0" smtClean="0">
                <a:latin typeface="Candy Round BTN" panose="020F0604020102040306" pitchFamily="34" charset="0"/>
              </a:rPr>
              <a:t>unseen poems</a:t>
            </a:r>
            <a:r>
              <a:rPr lang="en-GB" dirty="0" smtClean="0">
                <a:latin typeface="Candy Round BTN" panose="020F0604020102040306" pitchFamily="34" charset="0"/>
              </a:rPr>
              <a:t> – </a:t>
            </a:r>
            <a:r>
              <a:rPr lang="en-GB" dirty="0">
                <a:latin typeface="Candy Round BTN" panose="020F0604020102040306" pitchFamily="34" charset="0"/>
              </a:rPr>
              <a:t>one question about a </a:t>
            </a:r>
            <a:r>
              <a:rPr lang="en-GB" b="1" dirty="0">
                <a:latin typeface="Candy Round BTN" panose="020F0604020102040306" pitchFamily="34" charset="0"/>
              </a:rPr>
              <a:t>single poem </a:t>
            </a:r>
            <a:r>
              <a:rPr lang="en-GB" dirty="0">
                <a:latin typeface="Candy Round BTN" panose="020F0604020102040306" pitchFamily="34" charset="0"/>
              </a:rPr>
              <a:t>and one that </a:t>
            </a:r>
            <a:r>
              <a:rPr lang="en-GB" b="1" dirty="0">
                <a:latin typeface="Candy Round BTN" panose="020F0604020102040306" pitchFamily="34" charset="0"/>
              </a:rPr>
              <a:t>compares and contrasts </a:t>
            </a:r>
            <a:r>
              <a:rPr lang="en-GB" dirty="0">
                <a:latin typeface="Candy Round BTN" panose="020F0604020102040306" pitchFamily="34" charset="0"/>
              </a:rPr>
              <a:t>two poems</a:t>
            </a:r>
            <a:r>
              <a:rPr lang="en-GB" dirty="0" smtClean="0">
                <a:latin typeface="Candy Round BTN" panose="020F0604020102040306" pitchFamily="34" charset="0"/>
              </a:rPr>
              <a:t>.</a:t>
            </a:r>
          </a:p>
          <a:p>
            <a:pPr>
              <a:buFontTx/>
              <a:buChar char="-"/>
            </a:pPr>
            <a:endParaRPr lang="en-GB" dirty="0">
              <a:latin typeface="Candy Round BTN" panose="020F0604020102040306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andy Round BTN" panose="020F0604020102040306" pitchFamily="34" charset="0"/>
              </a:rPr>
              <a:t>NO TEXTS ARE PERMITTED IN THE EXAM.</a:t>
            </a:r>
            <a:endParaRPr lang="en-GB" dirty="0">
              <a:latin typeface="Candy Round BTN" panose="020F0604020102040306" pitchFamily="34" charset="0"/>
            </a:endParaRPr>
          </a:p>
          <a:p>
            <a:pPr>
              <a:buFontTx/>
              <a:buChar char="-"/>
            </a:pPr>
            <a:endParaRPr lang="en-GB" dirty="0">
              <a:latin typeface="Candy Round BTN" panose="020F06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19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4972056" cy="1143000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andy Round BTN" pitchFamily="34" charset="0"/>
              </a:rPr>
              <a:t>Preparation</a:t>
            </a:r>
            <a:endParaRPr lang="en-US" sz="7200" dirty="0"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Candy Round BTN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285860"/>
            <a:ext cx="8390736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ndy Round BTN" pitchFamily="34" charset="0"/>
              </a:rPr>
              <a:t>Students must track texts carefully and explain meaning, with reference to the text – just like in the Language papers.</a:t>
            </a:r>
            <a:endParaRPr lang="en-US" sz="2000" dirty="0">
              <a:latin typeface="Candy Round BTN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5013177"/>
            <a:ext cx="684076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andy Round BTN" pitchFamily="34" charset="0"/>
              </a:rPr>
              <a:t>Look at an exam paper and see for yourself what they will be tested on…</a:t>
            </a:r>
            <a:endParaRPr lang="en-US" dirty="0"/>
          </a:p>
        </p:txBody>
      </p:sp>
      <p:pic>
        <p:nvPicPr>
          <p:cNvPr id="10" name="Picture 9" descr="pink_arro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76672"/>
            <a:ext cx="1371600" cy="685800"/>
          </a:xfrm>
          <a:prstGeom prst="rect">
            <a:avLst/>
          </a:prstGeom>
        </p:spPr>
      </p:pic>
      <p:pic>
        <p:nvPicPr>
          <p:cNvPr id="11" name="Picture 10" descr="pink_arro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6732240" y="548680"/>
            <a:ext cx="1371600" cy="685800"/>
          </a:xfrm>
          <a:prstGeom prst="rect">
            <a:avLst/>
          </a:prstGeom>
        </p:spPr>
      </p:pic>
      <p:pic>
        <p:nvPicPr>
          <p:cNvPr id="4" name="Picture 4" descr="http://upload.wikimedia.org/wikipedia/commons/thumb/5/52/NCEA_exam_papers.JPG/800px-NCEA_exam_papers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188818"/>
            <a:ext cx="2808312" cy="1752350"/>
          </a:xfrm>
          <a:prstGeom prst="rect">
            <a:avLst/>
          </a:prstGeom>
          <a:ln>
            <a:noFill/>
          </a:ln>
          <a:effectLst>
            <a:reflection blurRad="6350" stA="50000" endA="275" endPos="40000" dist="1016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152783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 animBg="1"/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Candy Round BTN" panose="020F0604020102040306" pitchFamily="34" charset="0"/>
              </a:rPr>
              <a:t>Example paper</a:t>
            </a:r>
            <a:endParaRPr lang="en-GB" sz="5400" dirty="0">
              <a:solidFill>
                <a:schemeClr val="bg1"/>
              </a:solidFill>
              <a:latin typeface="Candy Round BTN" panose="020F0604020102040306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 smtClean="0">
                <a:latin typeface="Candy Round BTN" panose="020F0604020102040306" pitchFamily="34" charset="0"/>
              </a:rPr>
              <a:t>Write about Scrooge and the way he changes throughout the novel.</a:t>
            </a:r>
            <a:endParaRPr lang="en-GB" sz="5400" dirty="0">
              <a:latin typeface="Candy Round BTN" panose="020F0604020102040306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492896"/>
            <a:ext cx="7776864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Find phrases to help you answer the question…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24624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  <a:endParaRPr lang="en-GB" sz="5400" dirty="0">
              <a:solidFill>
                <a:schemeClr val="bg1"/>
              </a:solidFill>
              <a:latin typeface="Candy Round BTN" panose="020F0604020102040306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07704" y="1268760"/>
            <a:ext cx="30243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05905" y="1492043"/>
            <a:ext cx="2890663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Holds on to his money</a:t>
            </a:r>
          </a:p>
          <a:p>
            <a:r>
              <a:rPr lang="en-GB" sz="2400" dirty="0" smtClean="0"/>
              <a:t>Hard taskmaster</a:t>
            </a:r>
          </a:p>
          <a:p>
            <a:r>
              <a:rPr lang="en-GB" sz="2400" dirty="0" smtClean="0"/>
              <a:t>Ruthless</a:t>
            </a:r>
          </a:p>
        </p:txBody>
      </p:sp>
      <p:sp>
        <p:nvSpPr>
          <p:cNvPr id="8" name="Right Arrow 7"/>
          <p:cNvSpPr/>
          <p:nvPr/>
        </p:nvSpPr>
        <p:spPr>
          <a:xfrm rot="1667520">
            <a:off x="3854204" y="1543791"/>
            <a:ext cx="936104" cy="3509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98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latin typeface="Candy Round BTN" panose="020F0604020102040306" pitchFamily="34" charset="0"/>
              </a:rPr>
              <a:t>Twist or stick?</a:t>
            </a:r>
            <a:endParaRPr lang="en-GB" sz="5400" dirty="0">
              <a:solidFill>
                <a:schemeClr val="bg1"/>
              </a:solidFill>
              <a:latin typeface="Candy Round BTN" panose="020F0604020102040306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9" y="980728"/>
            <a:ext cx="8463061" cy="438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9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andy Round BTN" panose="020F0604020102040306" pitchFamily="34" charset="0"/>
              </a:rPr>
              <a:t>Write about Scrooge and the way he changes throughout the novel.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23728" y="1484784"/>
            <a:ext cx="16561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23580" y="1695810"/>
            <a:ext cx="289066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Selfish</a:t>
            </a:r>
          </a:p>
          <a:p>
            <a:r>
              <a:rPr lang="en-GB" sz="2400" dirty="0" smtClean="0"/>
              <a:t>Egotistical</a:t>
            </a:r>
            <a:endParaRPr lang="en-GB" sz="2400" dirty="0"/>
          </a:p>
        </p:txBody>
      </p:sp>
      <p:sp>
        <p:nvSpPr>
          <p:cNvPr id="8" name="Right Arrow 7"/>
          <p:cNvSpPr/>
          <p:nvPr/>
        </p:nvSpPr>
        <p:spPr>
          <a:xfrm rot="1667520">
            <a:off x="3159658" y="1693730"/>
            <a:ext cx="936104" cy="35091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302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752</Words>
  <Application>Microsoft Office PowerPoint</Application>
  <PresentationFormat>On-screen Show (4:3)</PresentationFormat>
  <Paragraphs>100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Adamsky SF</vt:lpstr>
      <vt:lpstr>Arial</vt:lpstr>
      <vt:lpstr>Calibri</vt:lpstr>
      <vt:lpstr>Candy Round BTN</vt:lpstr>
      <vt:lpstr>Wingdings</vt:lpstr>
      <vt:lpstr>Office Theme</vt:lpstr>
      <vt:lpstr>English</vt:lpstr>
      <vt:lpstr>English Literature</vt:lpstr>
      <vt:lpstr>Why bother?</vt:lpstr>
      <vt:lpstr>Exam Papers</vt:lpstr>
      <vt:lpstr>Exam Papers</vt:lpstr>
      <vt:lpstr>Preparation</vt:lpstr>
      <vt:lpstr>Example paper</vt:lpstr>
      <vt:lpstr>Twist or stick?</vt:lpstr>
      <vt:lpstr>Twist or stick?</vt:lpstr>
      <vt:lpstr>Twist or stick?</vt:lpstr>
      <vt:lpstr>Twist or stick?</vt:lpstr>
      <vt:lpstr>Write about Scrooge and the way he changes throughout the novel.</vt:lpstr>
      <vt:lpstr>PowerPoint Presentation</vt:lpstr>
      <vt:lpstr>Time is Ticking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is Ticking</dc:title>
  <dc:creator>Joanne</dc:creator>
  <cp:lastModifiedBy>C. Williams</cp:lastModifiedBy>
  <cp:revision>146</cp:revision>
  <dcterms:created xsi:type="dcterms:W3CDTF">2008-02-24T15:07:48Z</dcterms:created>
  <dcterms:modified xsi:type="dcterms:W3CDTF">2019-10-03T16:34:35Z</dcterms:modified>
</cp:coreProperties>
</file>