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4" r:id="rId7"/>
    <p:sldId id="270" r:id="rId8"/>
    <p:sldId id="263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Farrall" initials="AF" lastIdx="1" clrIdx="0">
    <p:extLst>
      <p:ext uri="{19B8F6BF-5375-455C-9EA6-DF929625EA0E}">
        <p15:presenceInfo xmlns:p15="http://schemas.microsoft.com/office/powerpoint/2012/main" userId="018e34ecf472d9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7A33-9C04-44A8-811E-F0A93DE13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54" y="567930"/>
            <a:ext cx="7439891" cy="1122073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2A309-83E5-4FB7-A325-92EA95578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60239"/>
            <a:ext cx="5257800" cy="39417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533E-7534-4DA7-8769-F9F0A18A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41F0-F3B6-4477-8493-C07ADCC7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EC84-D3AE-4A55-88A6-0D803CAC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7B13E-FFA2-4C7F-9865-EA6F6D685840}"/>
              </a:ext>
            </a:extLst>
          </p:cNvPr>
          <p:cNvSpPr/>
          <p:nvPr userDrawn="1"/>
        </p:nvSpPr>
        <p:spPr>
          <a:xfrm>
            <a:off x="166255" y="124691"/>
            <a:ext cx="11887200" cy="66086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4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B3147-DC8D-41DD-BA60-27097FC5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D4E56-E738-472B-AABA-8A9C4EFB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53CB7-67DE-4A5D-BB49-9443A419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8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006-4BE2-4DEF-86E7-C35E125F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FBDAA-0FEC-42CD-985C-D00350A2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BD69C-7FA2-4B62-811A-5735E932F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76846-9A39-4803-9ADB-83444492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A9737-3EE8-4375-B892-F281E2175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CD9A2-058F-405B-90B1-A47DFE8A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77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A41B-2212-40B5-8097-26FEEDE6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CCC01B-7BF7-4CC8-92F5-09A8E863E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5A52C9-E492-4A0D-9BCF-1A1C5500D0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B398FF-2190-47D9-BE0F-C0F535A4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8BA3A-BD7B-442F-8FDF-1995D94E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02FC5-5333-494F-A588-6011E69A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7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7A45-CB14-413F-9CD3-670576706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05ABB-D1E8-4B4E-B0EF-A1CC4D3BC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DFAF1-5A56-4E2E-BA44-A70154E0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F87E9-1D6F-42A7-8294-D0B74D01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E115-9BD7-4514-99E7-5404D09A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0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8231C-FE12-477B-8E6A-26ADD6E38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56129-A31E-4595-AE5F-8D157C7AE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CA352-418B-4E0C-866B-F5EF218D1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80F53-4FF7-4B57-AD4D-41F358AE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EB581-A565-4CD5-A663-09D98FFD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533E-7534-4DA7-8769-F9F0A18A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41F0-F3B6-4477-8493-C07ADCC7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EC84-D3AE-4A55-88A6-0D803CAC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7B13E-FFA2-4C7F-9865-EA6F6D685840}"/>
              </a:ext>
            </a:extLst>
          </p:cNvPr>
          <p:cNvSpPr/>
          <p:nvPr userDrawn="1"/>
        </p:nvSpPr>
        <p:spPr>
          <a:xfrm>
            <a:off x="166255" y="124691"/>
            <a:ext cx="11887200" cy="660861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65F4AB-A065-474A-BF40-DEFAA2D0AF3F}"/>
              </a:ext>
            </a:extLst>
          </p:cNvPr>
          <p:cNvSpPr txBox="1">
            <a:spLocks/>
          </p:cNvSpPr>
          <p:nvPr userDrawn="1"/>
        </p:nvSpPr>
        <p:spPr>
          <a:xfrm>
            <a:off x="4433454" y="567930"/>
            <a:ext cx="7439891" cy="11220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1C9CD31-8C90-45F6-A322-DB0F5E0459D7}"/>
              </a:ext>
            </a:extLst>
          </p:cNvPr>
          <p:cNvSpPr txBox="1">
            <a:spLocks/>
          </p:cNvSpPr>
          <p:nvPr userDrawn="1"/>
        </p:nvSpPr>
        <p:spPr>
          <a:xfrm>
            <a:off x="838200" y="1960239"/>
            <a:ext cx="5257800" cy="3941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981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533E-7534-4DA7-8769-F9F0A18A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41F0-F3B6-4477-8493-C07ADCC7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EC84-D3AE-4A55-88A6-0D803CAC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7B13E-FFA2-4C7F-9865-EA6F6D685840}"/>
              </a:ext>
            </a:extLst>
          </p:cNvPr>
          <p:cNvSpPr/>
          <p:nvPr userDrawn="1"/>
        </p:nvSpPr>
        <p:spPr>
          <a:xfrm>
            <a:off x="166255" y="124691"/>
            <a:ext cx="11887200" cy="6608618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F0006A-3E13-4404-8947-DA53D86BA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54" y="567930"/>
            <a:ext cx="7439891" cy="1122073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8970146-7823-48C4-A841-24BAAD993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60239"/>
            <a:ext cx="5257800" cy="39417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91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533E-7534-4DA7-8769-F9F0A18A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41F0-F3B6-4477-8493-C07ADCC7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6EC84-D3AE-4A55-88A6-0D803CAC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7B13E-FFA2-4C7F-9865-EA6F6D685840}"/>
              </a:ext>
            </a:extLst>
          </p:cNvPr>
          <p:cNvSpPr/>
          <p:nvPr userDrawn="1"/>
        </p:nvSpPr>
        <p:spPr>
          <a:xfrm>
            <a:off x="166255" y="124691"/>
            <a:ext cx="11887200" cy="660861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D1EA5E-B1AB-4679-BE27-76AC59F6B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454" y="567930"/>
            <a:ext cx="7439891" cy="1122073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4C1E20C-D33D-4297-9AAB-CCA80297A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960239"/>
            <a:ext cx="5257800" cy="394179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10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4413D-24B6-4341-AFF8-FE999EE1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D98C-F30F-4E40-88B6-3B360F2A5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7C50D-A03C-43F5-8855-2B41C0FB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56606-9A1C-45F0-BE23-A7840DB91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FBF15-033B-4F82-B068-810781A7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7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2796F-FFD4-4EA6-9C3E-9039769B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227A3-11E0-4844-BCBE-E20FE54A4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BE121-50CB-4C3A-9D6F-C221869FA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7CF1F-27EF-4699-8551-2093C36D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7440D-4361-4E76-B2DB-CED63493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82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7D2A-118D-4FF9-8625-B81A87FB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F1D5-4975-411C-ABD2-4E0B3B772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1BC2E-D3B3-4ADA-AE0F-97BCBA7A5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E8F2B-5DA9-4E9B-B391-1DF743F7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94D22-63F0-4F8C-8D21-F72AF974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04DE3-F059-4DBF-9589-2D5A28B1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15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3766-09FD-42B9-AD10-81563218C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28C56-2994-441D-BA40-A59D1AC69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DD0AA-67D7-4D66-A667-D8E8DFE9A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03A84-B3F5-45C0-83E7-E5A59BC63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32535-D78F-4266-88CB-69EC649D5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3ACEF-65AD-45C9-8E1F-61F0D2EC7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D0BB3-3A08-46C9-8494-519D7E63C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7CCE80-67A8-4148-A0C8-B0127565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3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6A60-A0E6-46BC-B385-8272CF06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4CBEE-FAAE-4340-89A5-DEDFFF83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05C40-476B-459A-8AE9-83597360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4D767-090A-4FA2-84AF-46AF543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35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6B753-2C8E-45D8-9309-D265F0A8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08D14-0231-4B4C-AD2E-F170A457B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29AC0-6EFE-4934-8067-6CF84E2A3D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F5C3C-D8B5-492A-B082-A1664EDED7FD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BBFC0-7B29-42C0-90F2-A2D3EF609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C2C06-9489-4DEC-9303-CA19D64BD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D558-2991-4A47-B0BC-CC90F4D584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5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loom.com/share/702d2910850840fd9f38809a4908946c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584DB1F9-C808-4410-97AA-1EDFCD114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t="8000" r="69147" b="55077"/>
          <a:stretch/>
        </p:blipFill>
        <p:spPr bwMode="auto">
          <a:xfrm>
            <a:off x="9694984" y="56256"/>
            <a:ext cx="2405576" cy="25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F92CE-29BB-4D68-9BD1-80B5428F51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41309">
            <a:off x="351986" y="901870"/>
            <a:ext cx="6057900" cy="1171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3E2B0C-1411-4575-88D2-1A190219B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85" y="2495098"/>
            <a:ext cx="972597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BC58B0-9BBB-461E-AE7B-276E240D2AA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87707">
            <a:off x="394197" y="4609181"/>
            <a:ext cx="11403606" cy="18025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80813" y="253019"/>
            <a:ext cx="1942012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www.loom.com/share/702d2910850840fd9f38809a4908946c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5-Point Star 7"/>
          <p:cNvSpPr/>
          <p:nvPr/>
        </p:nvSpPr>
        <p:spPr>
          <a:xfrm>
            <a:off x="6081477" y="688438"/>
            <a:ext cx="2370123" cy="21911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 smtClean="0">
                <a:solidFill>
                  <a:schemeClr val="tx1"/>
                </a:solidFill>
              </a:rPr>
              <a:t>Click on this link to hear Miss Chalmers explain this new project further</a:t>
            </a:r>
            <a:endParaRPr lang="en-GB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5AC6723-77BF-4794-B16F-13236426A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332" y="647032"/>
            <a:ext cx="6142608" cy="5936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CHALLENGE YOU!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challenge is split into </a:t>
            </a:r>
            <a:r>
              <a:rPr lang="en-GB" sz="4400" b="1" dirty="0"/>
              <a:t>4 </a:t>
            </a:r>
            <a:r>
              <a:rPr lang="en-GB" dirty="0"/>
              <a:t>areas and will be cover over the next 4 weeks.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- Week 1 - Research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70C0"/>
                </a:solidFill>
              </a:rPr>
              <a:t>- Week 2 - Designing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chemeClr val="accent2"/>
                </a:solidFill>
              </a:rPr>
              <a:t>Week 3 - Making </a:t>
            </a:r>
          </a:p>
          <a:p>
            <a:pPr>
              <a:buFontTx/>
              <a:buChar char="-"/>
            </a:pPr>
            <a:r>
              <a:rPr lang="en-GB" b="1" dirty="0">
                <a:solidFill>
                  <a:srgbClr val="7030A0"/>
                </a:solidFill>
              </a:rPr>
              <a:t>Week 4 - Evaluating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These are all areas you would be covering across all materials areas if you had been in school.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DF6F3E-B0D3-4DED-BE04-10FB89D56D46}"/>
              </a:ext>
            </a:extLst>
          </p:cNvPr>
          <p:cNvGrpSpPr/>
          <p:nvPr/>
        </p:nvGrpSpPr>
        <p:grpSpPr>
          <a:xfrm>
            <a:off x="1517374" y="5292370"/>
            <a:ext cx="2540917" cy="1223171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8F92CE-29BB-4D68-9BD1-80B5428F5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2B0C-1411-4575-88D2-1A190219B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9BC58B0-9BBB-461E-AE7B-276E240D2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5139A85-20C9-4FAB-BA90-4F9E178BCD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16" t="9276" r="39534" b="54088"/>
          <a:stretch/>
        </p:blipFill>
        <p:spPr>
          <a:xfrm>
            <a:off x="404375" y="319651"/>
            <a:ext cx="4489800" cy="476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3922-CF0D-4290-ACA5-C36AE1CF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40744-0893-46B4-A4E9-767C826FC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9CA473-97D9-4B18-A4C3-2646EF892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86" t="26609" r="10476" b="9911"/>
          <a:stretch/>
        </p:blipFill>
        <p:spPr>
          <a:xfrm>
            <a:off x="72571" y="4850"/>
            <a:ext cx="12046857" cy="68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F6FB-01F6-45F8-AFD3-937FD1456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8148" y="3461462"/>
            <a:ext cx="7439891" cy="1122073"/>
          </a:xfrm>
        </p:spPr>
        <p:txBody>
          <a:bodyPr/>
          <a:lstStyle/>
          <a:p>
            <a:r>
              <a:rPr lang="en-GB" dirty="0"/>
              <a:t>Week 1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E0F7818-D597-432C-8317-20DAD311AFFD}"/>
              </a:ext>
            </a:extLst>
          </p:cNvPr>
          <p:cNvSpPr txBox="1">
            <a:spLocks/>
          </p:cNvSpPr>
          <p:nvPr/>
        </p:nvSpPr>
        <p:spPr>
          <a:xfrm>
            <a:off x="1388073" y="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7200" dirty="0">
                <a:solidFill>
                  <a:srgbClr val="FF0000"/>
                </a:solidFill>
                <a:latin typeface="AR DARLING" panose="02000000000000000000" pitchFamily="2" charset="0"/>
              </a:rPr>
              <a:t>Research Tasks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287F9A-8F85-4D81-80CB-B130B3E13D2D}"/>
              </a:ext>
            </a:extLst>
          </p:cNvPr>
          <p:cNvGrpSpPr/>
          <p:nvPr/>
        </p:nvGrpSpPr>
        <p:grpSpPr>
          <a:xfrm>
            <a:off x="1625577" y="4767714"/>
            <a:ext cx="2540917" cy="1223171"/>
            <a:chOff x="351986" y="901870"/>
            <a:chExt cx="11445817" cy="55098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446FB54-C5D3-4092-8D0C-9192F27D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898646-A611-4079-980C-91E3CB1B1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70BEE4-316C-4CF8-AD64-CCC753221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10" name="Picture 2" descr="Cartoon Monster Vector Vector Art &amp; Graphics | freevector.com">
            <a:extLst>
              <a:ext uri="{FF2B5EF4-FFF2-40B4-BE49-F238E27FC236}">
                <a16:creationId xmlns:a16="http://schemas.microsoft.com/office/drawing/2014/main" id="{743AAC92-361E-41B9-975C-3BBCF98B3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6" t="47477" r="35771" b="6281"/>
          <a:stretch/>
        </p:blipFill>
        <p:spPr bwMode="auto">
          <a:xfrm>
            <a:off x="935485" y="463199"/>
            <a:ext cx="3664660" cy="41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8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2C33-F97B-4212-A151-191863A7A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105" y="-790551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GB" sz="7200" dirty="0">
                <a:solidFill>
                  <a:srgbClr val="FF0000"/>
                </a:solidFill>
                <a:latin typeface="AR DARLING" panose="02000000000000000000" pitchFamily="2" charset="0"/>
              </a:rPr>
              <a:t>Research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D392-19CB-4DFE-AFAC-659CA8A6B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010" y="1755253"/>
            <a:ext cx="5249094" cy="433273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dirty="0"/>
              <a:t>Create a </a:t>
            </a:r>
            <a:r>
              <a:rPr lang="en-GB" dirty="0">
                <a:solidFill>
                  <a:srgbClr val="FF0000"/>
                </a:solidFill>
              </a:rPr>
              <a:t>mind map </a:t>
            </a:r>
            <a:r>
              <a:rPr lang="en-GB" dirty="0"/>
              <a:t>based on the theme of monsters – think about the following areas colour, shape, user, materials, theme etc</a:t>
            </a:r>
          </a:p>
          <a:p>
            <a:pPr marL="457200" indent="-457200" algn="l">
              <a:buFont typeface="+mj-lt"/>
              <a:buAutoNum type="arabicPeriod"/>
            </a:pPr>
            <a:endParaRPr lang="en-GB" dirty="0"/>
          </a:p>
          <a:p>
            <a:pPr marL="457200" indent="-457200" algn="l">
              <a:buFont typeface="+mj-lt"/>
              <a:buAutoNum type="arabicPeriod"/>
            </a:pPr>
            <a:r>
              <a:rPr lang="en-GB" dirty="0"/>
              <a:t>Create a </a:t>
            </a:r>
            <a:r>
              <a:rPr lang="en-GB" dirty="0">
                <a:solidFill>
                  <a:srgbClr val="FF0000"/>
                </a:solidFill>
              </a:rPr>
              <a:t>questionnaire</a:t>
            </a:r>
            <a:r>
              <a:rPr lang="en-GB" dirty="0"/>
              <a:t> and record your answers in a table/graph.</a:t>
            </a:r>
          </a:p>
          <a:p>
            <a:pPr marL="457200" indent="-457200" algn="l">
              <a:buFont typeface="+mj-lt"/>
              <a:buAutoNum type="arabicPeriod"/>
            </a:pPr>
            <a:endParaRPr lang="en-GB" dirty="0"/>
          </a:p>
          <a:p>
            <a:pPr marL="457200" indent="-457200" algn="l">
              <a:buFont typeface="+mj-lt"/>
              <a:buAutoNum type="arabicPeriod"/>
            </a:pPr>
            <a:r>
              <a:rPr lang="en-GB" dirty="0"/>
              <a:t>Write a </a:t>
            </a:r>
            <a:r>
              <a:rPr lang="en-GB" dirty="0">
                <a:solidFill>
                  <a:srgbClr val="FF0000"/>
                </a:solidFill>
              </a:rPr>
              <a:t>summary </a:t>
            </a:r>
            <a:r>
              <a:rPr lang="en-GB" dirty="0"/>
              <a:t>of your findings. Make sure it is detailed. </a:t>
            </a:r>
          </a:p>
          <a:p>
            <a:pPr marL="0" indent="0">
              <a:buNone/>
            </a:pPr>
            <a:r>
              <a:rPr lang="en-GB" sz="1600" b="1" i="1" u="sng" dirty="0"/>
              <a:t>Extension – find some monster products and </a:t>
            </a:r>
            <a:r>
              <a:rPr lang="en-GB" sz="1600" b="1" i="1" u="sng" dirty="0" smtClean="0"/>
              <a:t>analyse </a:t>
            </a:r>
            <a:r>
              <a:rPr lang="en-GB" sz="1600" b="1" i="1" u="sng" dirty="0"/>
              <a:t>them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BE30F8-2FEF-4BB2-9718-B1BF7A81BF4E}"/>
              </a:ext>
            </a:extLst>
          </p:cNvPr>
          <p:cNvGrpSpPr/>
          <p:nvPr/>
        </p:nvGrpSpPr>
        <p:grpSpPr>
          <a:xfrm>
            <a:off x="406027" y="416320"/>
            <a:ext cx="2540917" cy="1223171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3964F8-AE3C-4493-BB04-47474E1F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133555-2C72-4F73-A0C2-368337D4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C2AC31-0A31-4BCB-8747-9B8C60D6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064D90A-9057-41EB-AAD9-8B28AAB9E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44601"/>
            <a:ext cx="3002280" cy="2340864"/>
          </a:xfrm>
          <a:prstGeom prst="rect">
            <a:avLst/>
          </a:prstGeom>
        </p:spPr>
      </p:pic>
      <p:pic>
        <p:nvPicPr>
          <p:cNvPr id="1026" name="Picture 2" descr="Image result for questionnaire graphic">
            <a:extLst>
              <a:ext uri="{FF2B5EF4-FFF2-40B4-BE49-F238E27FC236}">
                <a16:creationId xmlns:a16="http://schemas.microsoft.com/office/drawing/2014/main" id="{68464A06-AB12-44BC-A162-0C68DFC05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280" y="2711667"/>
            <a:ext cx="2836825" cy="212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questionnaire">
            <a:extLst>
              <a:ext uri="{FF2B5EF4-FFF2-40B4-BE49-F238E27FC236}">
                <a16:creationId xmlns:a16="http://schemas.microsoft.com/office/drawing/2014/main" id="{8EABB4CC-10A2-425E-95E9-B5958BC1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43" y="3942429"/>
            <a:ext cx="2293033" cy="22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CCAB2-780E-4B72-82F3-F051A8A8C28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655" y="5457685"/>
            <a:ext cx="2838450" cy="10668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5447C796-3238-4C55-803E-A6EA45797F82}"/>
              </a:ext>
            </a:extLst>
          </p:cNvPr>
          <p:cNvSpPr txBox="1">
            <a:spLocks/>
          </p:cNvSpPr>
          <p:nvPr/>
        </p:nvSpPr>
        <p:spPr>
          <a:xfrm>
            <a:off x="-632566" y="5774093"/>
            <a:ext cx="10002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4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Remember to check your work against the research criteria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457F3-6D3B-45EA-8DE2-22D87BF512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12424">
            <a:off x="3862498" y="452961"/>
            <a:ext cx="1593994" cy="10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0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2C33-F97B-4212-A151-191863A7A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002" y="203109"/>
            <a:ext cx="8403771" cy="1080260"/>
          </a:xfrm>
        </p:spPr>
        <p:txBody>
          <a:bodyPr>
            <a:normAutofit/>
          </a:bodyPr>
          <a:lstStyle/>
          <a:p>
            <a:pPr algn="l"/>
            <a:r>
              <a:rPr lang="en-GB" sz="7200" dirty="0" smtClean="0">
                <a:solidFill>
                  <a:srgbClr val="FF0000"/>
                </a:solidFill>
                <a:latin typeface="AR DARLING" panose="02000000000000000000" pitchFamily="2" charset="0"/>
              </a:rPr>
              <a:t>Have I?</a:t>
            </a:r>
            <a:endParaRPr lang="en-GB" sz="7200" dirty="0">
              <a:solidFill>
                <a:srgbClr val="FF0000"/>
              </a:solidFill>
              <a:latin typeface="AR DARLING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BE30F8-2FEF-4BB2-9718-B1BF7A81BF4E}"/>
              </a:ext>
            </a:extLst>
          </p:cNvPr>
          <p:cNvGrpSpPr/>
          <p:nvPr/>
        </p:nvGrpSpPr>
        <p:grpSpPr>
          <a:xfrm>
            <a:off x="9919396" y="1182260"/>
            <a:ext cx="1975599" cy="951033"/>
            <a:chOff x="351986" y="901870"/>
            <a:chExt cx="11445817" cy="550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3964F8-AE3C-4493-BB04-47474E1F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0841309">
              <a:off x="351986" y="901870"/>
              <a:ext cx="6057900" cy="117157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133555-2C72-4F73-A0C2-368337D49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85" y="2495098"/>
              <a:ext cx="9725972" cy="16557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C2AC31-0A31-4BCB-8747-9B8C60D6F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7707">
              <a:off x="394197" y="4609181"/>
              <a:ext cx="11403606" cy="1802588"/>
            </a:xfrm>
            <a:prstGeom prst="rect">
              <a:avLst/>
            </a:prstGeom>
          </p:spPr>
        </p:pic>
      </p:grpSp>
      <p:pic>
        <p:nvPicPr>
          <p:cNvPr id="13" name="Picture 1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064D90A-9057-41EB-AAD9-8B28AAB9E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87" y="2363024"/>
            <a:ext cx="2008008" cy="1565635"/>
          </a:xfrm>
          <a:prstGeom prst="rect">
            <a:avLst/>
          </a:prstGeom>
        </p:spPr>
      </p:pic>
      <p:pic>
        <p:nvPicPr>
          <p:cNvPr id="1028" name="Picture 4" descr="Image result for questionnaire">
            <a:extLst>
              <a:ext uri="{FF2B5EF4-FFF2-40B4-BE49-F238E27FC236}">
                <a16:creationId xmlns:a16="http://schemas.microsoft.com/office/drawing/2014/main" id="{8EABB4CC-10A2-425E-95E9-B5958BC1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726" y="3928659"/>
            <a:ext cx="1190171" cy="11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CCCAB2-780E-4B72-82F3-F051A8A8C28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42" y="5118830"/>
            <a:ext cx="2224698" cy="951033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5903EB3-4183-47C1-A055-9EE9333A5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046766"/>
              </p:ext>
            </p:extLst>
          </p:nvPr>
        </p:nvGraphicFramePr>
        <p:xfrm>
          <a:off x="430253" y="1283369"/>
          <a:ext cx="9264093" cy="4772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454">
                  <a:extLst>
                    <a:ext uri="{9D8B030D-6E8A-4147-A177-3AD203B41FA5}">
                      <a16:colId xmlns:a16="http://schemas.microsoft.com/office/drawing/2014/main" val="1695804766"/>
                    </a:ext>
                  </a:extLst>
                </a:gridCol>
                <a:gridCol w="8275639">
                  <a:extLst>
                    <a:ext uri="{9D8B030D-6E8A-4147-A177-3AD203B41FA5}">
                      <a16:colId xmlns:a16="http://schemas.microsoft.com/office/drawing/2014/main" val="3125900605"/>
                    </a:ext>
                  </a:extLst>
                </a:gridCol>
              </a:tblGrid>
              <a:tr h="3855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Week 1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Success criteria for research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12" marR="91412" marT="45693" marB="45693"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252019"/>
                  </a:ext>
                </a:extLst>
              </a:tr>
              <a:tr h="136247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4</a:t>
                      </a:r>
                      <a:endParaRPr lang="en-GB" sz="4400" dirty="0"/>
                    </a:p>
                  </a:txBody>
                  <a:tcPr marL="91412" marR="91412" marT="45693" marB="45693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Gathered relevant information from a least three different sources</a:t>
                      </a:r>
                      <a:r>
                        <a:rPr lang="en-US" sz="1800" baseline="0" dirty="0"/>
                        <a:t> to help you with your project including looking at existing products. You have analyzed in some depth what you found explaining how it will impact on your own design work.</a:t>
                      </a:r>
                      <a:endParaRPr lang="en-GB" sz="1800" dirty="0"/>
                    </a:p>
                  </a:txBody>
                  <a:tcPr marL="91412" marR="91412" marT="45693" marB="45693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57922"/>
                  </a:ext>
                </a:extLst>
              </a:tr>
              <a:tr h="120387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3</a:t>
                      </a:r>
                      <a:endParaRPr lang="en-GB" sz="4000" dirty="0"/>
                    </a:p>
                  </a:txBody>
                  <a:tcPr marL="91412" marR="91412" marT="45693" marB="4569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Gathered relevant</a:t>
                      </a:r>
                      <a:r>
                        <a:rPr lang="en-US" sz="1700" baseline="0" dirty="0"/>
                        <a:t> information a least two difference sources to help you with your project and analyses what you found explaining how it will impact on your own design work. </a:t>
                      </a:r>
                      <a:endParaRPr lang="en-GB" sz="1700" dirty="0"/>
                    </a:p>
                  </a:txBody>
                  <a:tcPr marL="91412" marR="91412" marT="45693" marB="4569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33048"/>
                  </a:ext>
                </a:extLst>
              </a:tr>
              <a:tr h="101437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2</a:t>
                      </a:r>
                      <a:endParaRPr lang="en-GB" sz="4000" dirty="0"/>
                    </a:p>
                  </a:txBody>
                  <a:tcPr marL="91412" marR="91412" marT="45693" marB="4569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Gathered</a:t>
                      </a:r>
                      <a:r>
                        <a:rPr lang="en-US" sz="1700" baseline="0" dirty="0"/>
                        <a:t> some information to help you with your project and carried out some  analysis of what you gathered and explained how it will help you</a:t>
                      </a:r>
                      <a:endParaRPr lang="en-GB" sz="1700" dirty="0"/>
                    </a:p>
                    <a:p>
                      <a:endParaRPr lang="en-GB" sz="1700" b="1" dirty="0"/>
                    </a:p>
                  </a:txBody>
                  <a:tcPr marL="91412" marR="91412" marT="45693" marB="4569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97244"/>
                  </a:ext>
                </a:extLst>
              </a:tr>
              <a:tr h="8062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  <a:endParaRPr lang="en-GB" sz="4000" dirty="0"/>
                    </a:p>
                  </a:txBody>
                  <a:tcPr marL="91412" marR="91412" marT="45693" marB="4569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Gathered</a:t>
                      </a:r>
                      <a:r>
                        <a:rPr lang="en-US" sz="1700" baseline="0" dirty="0"/>
                        <a:t> some information to help you with your project and carried out some superficial analysis of what you gathered.</a:t>
                      </a:r>
                      <a:endParaRPr lang="en-GB" sz="1700" dirty="0"/>
                    </a:p>
                  </a:txBody>
                  <a:tcPr marL="91412" marR="91412" marT="45693" marB="4569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672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38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284DFE188274AA6BA86ECFE1277DB" ma:contentTypeVersion="6" ma:contentTypeDescription="Create a new document." ma:contentTypeScope="" ma:versionID="68b88a017b44ef875e8bdbd93d8696cd">
  <xsd:schema xmlns:xsd="http://www.w3.org/2001/XMLSchema" xmlns:xs="http://www.w3.org/2001/XMLSchema" xmlns:p="http://schemas.microsoft.com/office/2006/metadata/properties" xmlns:ns3="6d78d0e7-6575-4015-b395-23df6d405d6e" xmlns:ns4="dc387db0-68da-49d9-a5a0-3045006fee8c" targetNamespace="http://schemas.microsoft.com/office/2006/metadata/properties" ma:root="true" ma:fieldsID="3816c11a93b1493b6b74a231086f9663" ns3:_="" ns4:_="">
    <xsd:import namespace="6d78d0e7-6575-4015-b395-23df6d405d6e"/>
    <xsd:import namespace="dc387db0-68da-49d9-a5a0-3045006fee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8d0e7-6575-4015-b395-23df6d405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387db0-68da-49d9-a5a0-3045006fee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0EDDCE-EDBC-4F5E-ADF5-051F8949A8B1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dc387db0-68da-49d9-a5a0-3045006fee8c"/>
    <ds:schemaRef ds:uri="http://schemas.openxmlformats.org/package/2006/metadata/core-properties"/>
    <ds:schemaRef ds:uri="6d78d0e7-6575-4015-b395-23df6d405d6e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A5A704F-8BF1-4900-89B4-31D9015F9C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209876-3605-4DB8-97F7-655AF195FC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8d0e7-6575-4015-b395-23df6d405d6e"/>
    <ds:schemaRef ds:uri="dc387db0-68da-49d9-a5a0-3045006fee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278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 DARLING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Week 1 </vt:lpstr>
      <vt:lpstr>Research Tasks</vt:lpstr>
      <vt:lpstr>Have 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Farrall</dc:creator>
  <cp:lastModifiedBy>A. Chalmers (WOL)</cp:lastModifiedBy>
  <cp:revision>35</cp:revision>
  <dcterms:created xsi:type="dcterms:W3CDTF">2020-04-03T09:33:52Z</dcterms:created>
  <dcterms:modified xsi:type="dcterms:W3CDTF">2020-07-01T07:53:25Z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0x010100D0A284DFE188274AA6BA86ECFE1277DB</vt:lpwstr>
  </property>
</Properties>
</file>