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4" r:id="rId4"/>
    <p:sldId id="276" r:id="rId5"/>
    <p:sldId id="261" r:id="rId6"/>
    <p:sldId id="262" r:id="rId7"/>
    <p:sldId id="263" r:id="rId8"/>
    <p:sldId id="265" r:id="rId9"/>
    <p:sldId id="267" r:id="rId10"/>
    <p:sldId id="264" r:id="rId11"/>
    <p:sldId id="268" r:id="rId12"/>
    <p:sldId id="269" r:id="rId13"/>
    <p:sldId id="270" r:id="rId14"/>
    <p:sldId id="273" r:id="rId15"/>
    <p:sldId id="279" r:id="rId16"/>
    <p:sldId id="258" r:id="rId17"/>
    <p:sldId id="259" r:id="rId18"/>
    <p:sldId id="260" r:id="rId19"/>
    <p:sldId id="278" r:id="rId20"/>
    <p:sldId id="277" r:id="rId21"/>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52C4AB-3529-4C9F-9256-D274E7FE45F8}" type="datetimeFigureOut">
              <a:rPr lang="en-GB" smtClean="0"/>
              <a:t>05/10/2020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0A5C4F-FBD8-4419-8477-28490FF8837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2C4AB-3529-4C9F-9256-D274E7FE45F8}" type="datetimeFigureOut">
              <a:rPr lang="en-GB" smtClean="0"/>
              <a:t>05/10/2020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0A5C4F-FBD8-4419-8477-28490FF8837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552C4AB-3529-4C9F-9256-D274E7FE45F8}" type="datetimeFigureOut">
              <a:rPr lang="en-GB" smtClean="0"/>
              <a:t>05/10/2020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0A5C4F-FBD8-4419-8477-28490FF8837C}"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2C4AB-3529-4C9F-9256-D274E7FE45F8}" type="datetimeFigureOut">
              <a:rPr lang="en-GB" smtClean="0"/>
              <a:t>05/10/2020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0A5C4F-FBD8-4419-8477-28490FF8837C}" type="slidenum">
              <a:rPr lang="en-GB" smtClean="0"/>
              <a:t>‹#›</a:t>
            </a:fld>
            <a:endParaRPr lang="en-GB"/>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52C4AB-3529-4C9F-9256-D274E7FE45F8}" type="datetimeFigureOut">
              <a:rPr lang="en-GB" smtClean="0"/>
              <a:t>05/10/2020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0A5C4F-FBD8-4419-8477-28490FF8837C}"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552C4AB-3529-4C9F-9256-D274E7FE45F8}" type="datetimeFigureOut">
              <a:rPr lang="en-GB" smtClean="0"/>
              <a:t>05/10/2020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0A5C4F-FBD8-4419-8477-28490FF8837C}"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52C4AB-3529-4C9F-9256-D274E7FE45F8}" type="datetimeFigureOut">
              <a:rPr lang="en-GB" smtClean="0"/>
              <a:t>05/10/2020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30A5C4F-FBD8-4419-8477-28490FF8837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52C4AB-3529-4C9F-9256-D274E7FE45F8}" type="datetimeFigureOut">
              <a:rPr lang="en-GB" smtClean="0"/>
              <a:t>05/10/2020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30A5C4F-FBD8-4419-8477-28490FF8837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552C4AB-3529-4C9F-9256-D274E7FE45F8}" type="datetimeFigureOut">
              <a:rPr lang="en-GB" smtClean="0"/>
              <a:t>05/10/2020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30A5C4F-FBD8-4419-8477-28490FF8837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552C4AB-3529-4C9F-9256-D274E7FE45F8}" type="datetimeFigureOut">
              <a:rPr lang="en-GB" smtClean="0"/>
              <a:t>05/10/2020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0A5C4F-FBD8-4419-8477-28490FF8837C}"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2C4AB-3529-4C9F-9256-D274E7FE45F8}" type="datetimeFigureOut">
              <a:rPr lang="en-GB" smtClean="0"/>
              <a:t>05/10/2020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0A5C4F-FBD8-4419-8477-28490FF8837C}"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552C4AB-3529-4C9F-9256-D274E7FE45F8}" type="datetimeFigureOut">
              <a:rPr lang="en-GB" smtClean="0"/>
              <a:t>05/10/2020</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30A5C4F-FBD8-4419-8477-28490FF8837C}"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mymaths.co.u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mathswatchvle.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mathedup.co.uk/classes/10n2/gcse-maths-takeawa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7200" dirty="0">
                <a:solidFill>
                  <a:schemeClr val="tx1"/>
                </a:solidFill>
              </a:rPr>
              <a:t>Mathematics</a:t>
            </a:r>
          </a:p>
        </p:txBody>
      </p:sp>
      <p:sp>
        <p:nvSpPr>
          <p:cNvPr id="3" name="Subtitle 2"/>
          <p:cNvSpPr>
            <a:spLocks noGrp="1"/>
          </p:cNvSpPr>
          <p:nvPr>
            <p:ph type="subTitle" idx="1"/>
          </p:nvPr>
        </p:nvSpPr>
        <p:spPr/>
        <p:txBody>
          <a:bodyPr/>
          <a:lstStyle/>
          <a:p>
            <a:r>
              <a:rPr lang="en-GB" dirty="0">
                <a:solidFill>
                  <a:schemeClr val="tx1"/>
                </a:solidFill>
              </a:rPr>
              <a:t>How to help your year 10 student with maths</a:t>
            </a:r>
          </a:p>
        </p:txBody>
      </p:sp>
    </p:spTree>
    <p:extLst>
      <p:ext uri="{BB962C8B-B14F-4D97-AF65-F5344CB8AC3E}">
        <p14:creationId xmlns:p14="http://schemas.microsoft.com/office/powerpoint/2010/main" val="222619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688632"/>
          </a:xfrm>
        </p:spPr>
        <p:txBody>
          <a:bodyPr>
            <a:normAutofit fontScale="77500" lnSpcReduction="20000"/>
          </a:bodyPr>
          <a:lstStyle/>
          <a:p>
            <a:pPr marL="0" indent="0">
              <a:buNone/>
            </a:pPr>
            <a:r>
              <a:rPr lang="en-GB" b="1" dirty="0">
                <a:solidFill>
                  <a:schemeClr val="tx1"/>
                </a:solidFill>
              </a:rPr>
              <a:t>New to Foundation:</a:t>
            </a:r>
          </a:p>
          <a:p>
            <a:pPr marL="0" indent="0">
              <a:buNone/>
            </a:pPr>
            <a:r>
              <a:rPr lang="en-GB" sz="2800" dirty="0">
                <a:solidFill>
                  <a:schemeClr val="tx1"/>
                </a:solidFill>
              </a:rPr>
              <a:t>Use of pi and surds			standard form</a:t>
            </a:r>
          </a:p>
          <a:p>
            <a:pPr marL="0" indent="0">
              <a:buNone/>
            </a:pPr>
            <a:r>
              <a:rPr lang="en-GB" sz="2800" dirty="0">
                <a:solidFill>
                  <a:schemeClr val="tx1"/>
                </a:solidFill>
              </a:rPr>
              <a:t>Reverse percentages			compound interest</a:t>
            </a:r>
          </a:p>
          <a:p>
            <a:pPr marL="0" indent="0">
              <a:buNone/>
            </a:pPr>
            <a:r>
              <a:rPr lang="en-GB" sz="2800" dirty="0">
                <a:solidFill>
                  <a:schemeClr val="tx1"/>
                </a:solidFill>
              </a:rPr>
              <a:t>Factorising quadratics			simultaneous equations</a:t>
            </a:r>
          </a:p>
          <a:p>
            <a:pPr marL="0" indent="0">
              <a:buNone/>
            </a:pPr>
            <a:r>
              <a:rPr lang="en-GB" sz="2800" dirty="0">
                <a:solidFill>
                  <a:schemeClr val="tx1"/>
                </a:solidFill>
              </a:rPr>
              <a:t>Basic trigonometry			direct and inverse 						proportion</a:t>
            </a:r>
          </a:p>
          <a:p>
            <a:pPr marL="0" indent="0">
              <a:buNone/>
            </a:pPr>
            <a:r>
              <a:rPr lang="en-GB" sz="2800" dirty="0">
                <a:solidFill>
                  <a:schemeClr val="tx1"/>
                </a:solidFill>
              </a:rPr>
              <a:t>Circle properties			fractional scale enlargements</a:t>
            </a:r>
          </a:p>
          <a:p>
            <a:pPr marL="0" indent="0">
              <a:buNone/>
            </a:pPr>
            <a:r>
              <a:rPr lang="en-GB" sz="2800" dirty="0">
                <a:solidFill>
                  <a:schemeClr val="tx1"/>
                </a:solidFill>
              </a:rPr>
              <a:t>Vectors					conditional probabilities</a:t>
            </a:r>
          </a:p>
          <a:p>
            <a:pPr marL="0" indent="0">
              <a:buNone/>
            </a:pPr>
            <a:r>
              <a:rPr lang="en-GB" sz="2800" dirty="0">
                <a:solidFill>
                  <a:schemeClr val="tx1"/>
                </a:solidFill>
              </a:rPr>
              <a:t>Tree diagrams				frequency trees (</a:t>
            </a:r>
            <a:r>
              <a:rPr lang="en-GB" sz="2800" dirty="0" err="1">
                <a:solidFill>
                  <a:schemeClr val="tx1"/>
                </a:solidFill>
              </a:rPr>
              <a:t>prob</a:t>
            </a:r>
            <a:r>
              <a:rPr lang="en-GB" sz="2800" dirty="0">
                <a:solidFill>
                  <a:schemeClr val="tx1"/>
                </a:solidFill>
              </a:rPr>
              <a:t> trees 					but frequencies not </a:t>
            </a:r>
            <a:r>
              <a:rPr lang="en-GB" sz="2800" dirty="0" err="1">
                <a:solidFill>
                  <a:schemeClr val="tx1"/>
                </a:solidFill>
              </a:rPr>
              <a:t>probs</a:t>
            </a:r>
            <a:r>
              <a:rPr lang="en-GB" sz="2800" dirty="0">
                <a:solidFill>
                  <a:schemeClr val="tx1"/>
                </a:solidFill>
              </a:rPr>
              <a:t>)</a:t>
            </a:r>
          </a:p>
          <a:p>
            <a:pPr marL="0" indent="0">
              <a:buNone/>
            </a:pPr>
            <a:r>
              <a:rPr lang="en-GB" sz="2800" dirty="0">
                <a:solidFill>
                  <a:schemeClr val="tx1"/>
                </a:solidFill>
              </a:rPr>
              <a:t>Venn diagrams</a:t>
            </a:r>
          </a:p>
          <a:p>
            <a:pPr marL="0" indent="0">
              <a:buNone/>
            </a:pPr>
            <a:endParaRPr lang="en-GB" sz="2800" dirty="0">
              <a:solidFill>
                <a:schemeClr val="tx1"/>
              </a:solidFill>
            </a:endParaRPr>
          </a:p>
          <a:p>
            <a:pPr marL="0" indent="0">
              <a:buNone/>
            </a:pPr>
            <a:r>
              <a:rPr lang="en-GB" sz="2800" b="1" dirty="0">
                <a:solidFill>
                  <a:schemeClr val="tx1"/>
                </a:solidFill>
              </a:rPr>
              <a:t>New to Higher:</a:t>
            </a:r>
          </a:p>
          <a:p>
            <a:pPr marL="0" indent="0">
              <a:buNone/>
            </a:pPr>
            <a:r>
              <a:rPr lang="en-GB" sz="2800" dirty="0">
                <a:solidFill>
                  <a:schemeClr val="tx1"/>
                </a:solidFill>
              </a:rPr>
              <a:t>Gradient at a point on a curve as a rate of change</a:t>
            </a:r>
          </a:p>
          <a:p>
            <a:pPr marL="0" indent="0">
              <a:buNone/>
            </a:pPr>
            <a:r>
              <a:rPr lang="en-GB" sz="2800" dirty="0">
                <a:solidFill>
                  <a:schemeClr val="tx1"/>
                </a:solidFill>
              </a:rPr>
              <a:t>Areas under graphs</a:t>
            </a:r>
          </a:p>
          <a:p>
            <a:pPr marL="0" indent="0">
              <a:buNone/>
            </a:pPr>
            <a:r>
              <a:rPr lang="en-GB" sz="2800" dirty="0">
                <a:solidFill>
                  <a:schemeClr val="tx1"/>
                </a:solidFill>
              </a:rPr>
              <a:t>Venn diagrams</a:t>
            </a:r>
          </a:p>
          <a:p>
            <a:pPr marL="0" indent="0">
              <a:buNone/>
            </a:pPr>
            <a:r>
              <a:rPr lang="en-GB" sz="2800" dirty="0">
                <a:solidFill>
                  <a:schemeClr val="tx1"/>
                </a:solidFill>
              </a:rPr>
              <a:t>Geometric progressions</a:t>
            </a:r>
          </a:p>
          <a:p>
            <a:pPr marL="0" indent="0">
              <a:buNone/>
            </a:pPr>
            <a:endParaRPr lang="en-GB" dirty="0"/>
          </a:p>
          <a:p>
            <a:pPr marL="0" indent="0">
              <a:buNone/>
            </a:pPr>
            <a:endParaRPr lang="en-GB" dirty="0"/>
          </a:p>
        </p:txBody>
      </p:sp>
      <p:sp>
        <p:nvSpPr>
          <p:cNvPr id="2" name="Title 1"/>
          <p:cNvSpPr>
            <a:spLocks noGrp="1"/>
          </p:cNvSpPr>
          <p:nvPr>
            <p:ph type="title"/>
          </p:nvPr>
        </p:nvSpPr>
        <p:spPr>
          <a:xfrm>
            <a:off x="457200" y="274638"/>
            <a:ext cx="8229600" cy="706090"/>
          </a:xfrm>
        </p:spPr>
        <p:txBody>
          <a:bodyPr>
            <a:normAutofit fontScale="90000"/>
          </a:bodyPr>
          <a:lstStyle/>
          <a:p>
            <a:r>
              <a:rPr lang="en-GB">
                <a:solidFill>
                  <a:schemeClr val="tx1"/>
                </a:solidFill>
              </a:rPr>
              <a:t>Newer </a:t>
            </a:r>
            <a:r>
              <a:rPr lang="en-GB" dirty="0">
                <a:solidFill>
                  <a:schemeClr val="tx1"/>
                </a:solidFill>
              </a:rPr>
              <a:t>content:</a:t>
            </a:r>
          </a:p>
        </p:txBody>
      </p:sp>
    </p:spTree>
    <p:extLst>
      <p:ext uri="{BB962C8B-B14F-4D97-AF65-F5344CB8AC3E}">
        <p14:creationId xmlns:p14="http://schemas.microsoft.com/office/powerpoint/2010/main" val="422045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4221088"/>
            <a:ext cx="2106623" cy="536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GB"/>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8483125" cy="3569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99592" y="5085184"/>
            <a:ext cx="6192688" cy="369332"/>
          </a:xfrm>
          <a:prstGeom prst="rect">
            <a:avLst/>
          </a:prstGeom>
          <a:noFill/>
        </p:spPr>
        <p:txBody>
          <a:bodyPr wrap="square" rtlCol="0">
            <a:spAutoFit/>
          </a:bodyPr>
          <a:lstStyle/>
          <a:p>
            <a:r>
              <a:rPr lang="en-GB" dirty="0"/>
              <a:t>Non-</a:t>
            </a:r>
            <a:r>
              <a:rPr lang="en-GB" dirty="0" err="1"/>
              <a:t>calc</a:t>
            </a:r>
            <a:r>
              <a:rPr lang="en-GB" dirty="0"/>
              <a:t> Foundation – as before – routine procedures</a:t>
            </a:r>
          </a:p>
        </p:txBody>
      </p:sp>
    </p:spTree>
    <p:extLst>
      <p:ext uri="{BB962C8B-B14F-4D97-AF65-F5344CB8AC3E}">
        <p14:creationId xmlns:p14="http://schemas.microsoft.com/office/powerpoint/2010/main" val="1861390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665309"/>
            <a:ext cx="8568952" cy="1004051"/>
          </a:xfrm>
        </p:spPr>
        <p:txBody>
          <a:bodyPr>
            <a:noAutofit/>
          </a:bodyPr>
          <a:lstStyle/>
          <a:p>
            <a:r>
              <a:rPr lang="en-GB" sz="1800" dirty="0"/>
              <a:t>More to read.  Need to practise writing reasons.  Short sentences are fine.  Not just one right answer as long as explained.  Found half way through Foundation paper.  No marks for spelling.</a:t>
            </a:r>
          </a:p>
        </p:txBody>
      </p:sp>
      <p:sp>
        <p:nvSpPr>
          <p:cNvPr id="2" name="Title 1"/>
          <p:cNvSpPr>
            <a:spLocks noGrp="1"/>
          </p:cNvSpPr>
          <p:nvPr>
            <p:ph type="title"/>
          </p:nvPr>
        </p:nvSpPr>
        <p:spPr/>
        <p:txBody>
          <a:bodyPr/>
          <a:lstStyle/>
          <a:p>
            <a:endParaRPr lang="en-GB"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39"/>
            <a:ext cx="6480720" cy="445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653135"/>
            <a:ext cx="6480720" cy="1012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4597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95422" y="3068960"/>
            <a:ext cx="7104970" cy="1988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GB"/>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0648"/>
            <a:ext cx="8208912" cy="2914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7544" y="5589240"/>
            <a:ext cx="8208912" cy="369332"/>
          </a:xfrm>
          <a:prstGeom prst="rect">
            <a:avLst/>
          </a:prstGeom>
          <a:noFill/>
        </p:spPr>
        <p:txBody>
          <a:bodyPr wrap="square" rtlCol="0">
            <a:spAutoFit/>
          </a:bodyPr>
          <a:lstStyle/>
          <a:p>
            <a:r>
              <a:rPr lang="en-GB" dirty="0"/>
              <a:t>Foundation paper 3, calculator.  Connections between different parts of maths.</a:t>
            </a:r>
          </a:p>
        </p:txBody>
      </p:sp>
      <p:sp>
        <p:nvSpPr>
          <p:cNvPr id="5" name="TextBox 4"/>
          <p:cNvSpPr txBox="1"/>
          <p:nvPr/>
        </p:nvSpPr>
        <p:spPr>
          <a:xfrm>
            <a:off x="7380312" y="2492896"/>
            <a:ext cx="1008112" cy="369332"/>
          </a:xfrm>
          <a:prstGeom prst="rect">
            <a:avLst/>
          </a:prstGeom>
          <a:noFill/>
        </p:spPr>
        <p:txBody>
          <a:bodyPr wrap="square" rtlCol="0">
            <a:spAutoFit/>
          </a:bodyPr>
          <a:lstStyle/>
          <a:p>
            <a:r>
              <a:rPr lang="en-GB" dirty="0"/>
              <a:t>3 marks</a:t>
            </a:r>
          </a:p>
        </p:txBody>
      </p:sp>
      <p:sp>
        <p:nvSpPr>
          <p:cNvPr id="8" name="TextBox 7"/>
          <p:cNvSpPr txBox="1"/>
          <p:nvPr/>
        </p:nvSpPr>
        <p:spPr>
          <a:xfrm>
            <a:off x="7441165" y="4941168"/>
            <a:ext cx="1008112" cy="369332"/>
          </a:xfrm>
          <a:prstGeom prst="rect">
            <a:avLst/>
          </a:prstGeom>
          <a:noFill/>
        </p:spPr>
        <p:txBody>
          <a:bodyPr wrap="square" rtlCol="0">
            <a:spAutoFit/>
          </a:bodyPr>
          <a:lstStyle/>
          <a:p>
            <a:r>
              <a:rPr lang="en-GB" dirty="0"/>
              <a:t>4 marks</a:t>
            </a:r>
          </a:p>
        </p:txBody>
      </p:sp>
    </p:spTree>
    <p:extLst>
      <p:ext uri="{BB962C8B-B14F-4D97-AF65-F5344CB8AC3E}">
        <p14:creationId xmlns:p14="http://schemas.microsoft.com/office/powerpoint/2010/main" val="3223840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4" y="0"/>
            <a:ext cx="6633442" cy="5106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296476" y="4221088"/>
            <a:ext cx="1008112" cy="369332"/>
          </a:xfrm>
          <a:prstGeom prst="rect">
            <a:avLst/>
          </a:prstGeom>
          <a:noFill/>
        </p:spPr>
        <p:txBody>
          <a:bodyPr wrap="square" rtlCol="0">
            <a:spAutoFit/>
          </a:bodyPr>
          <a:lstStyle/>
          <a:p>
            <a:r>
              <a:rPr lang="en-GB" dirty="0"/>
              <a:t>5 marks</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106005"/>
            <a:ext cx="6477534" cy="136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657046" y="6064778"/>
            <a:ext cx="2520280" cy="646331"/>
          </a:xfrm>
          <a:prstGeom prst="rect">
            <a:avLst/>
          </a:prstGeom>
          <a:noFill/>
        </p:spPr>
        <p:txBody>
          <a:bodyPr wrap="square" rtlCol="0">
            <a:spAutoFit/>
          </a:bodyPr>
          <a:lstStyle/>
          <a:p>
            <a:r>
              <a:rPr lang="en-GB" dirty="0"/>
              <a:t>3 marks Foundation paper 1</a:t>
            </a:r>
          </a:p>
        </p:txBody>
      </p:sp>
      <p:sp>
        <p:nvSpPr>
          <p:cNvPr id="3" name="Content Placeholder 2"/>
          <p:cNvSpPr>
            <a:spLocks noGrp="1"/>
          </p:cNvSpPr>
          <p:nvPr>
            <p:ph idx="1"/>
          </p:nvPr>
        </p:nvSpPr>
        <p:spPr>
          <a:xfrm>
            <a:off x="4499992" y="764704"/>
            <a:ext cx="5111077" cy="1296144"/>
          </a:xfrm>
        </p:spPr>
        <p:txBody>
          <a:bodyPr>
            <a:normAutofit fontScale="92500" lnSpcReduction="20000"/>
          </a:bodyPr>
          <a:lstStyle/>
          <a:p>
            <a:r>
              <a:rPr lang="en-GB" dirty="0"/>
              <a:t>AO3 Higher question.  Even though simultaneous equations are now Foundation they would get straight forward question.</a:t>
            </a:r>
          </a:p>
        </p:txBody>
      </p:sp>
    </p:spTree>
    <p:extLst>
      <p:ext uri="{BB962C8B-B14F-4D97-AF65-F5344CB8AC3E}">
        <p14:creationId xmlns:p14="http://schemas.microsoft.com/office/powerpoint/2010/main" val="1571634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4117163"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99992" y="404664"/>
            <a:ext cx="4411301"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3568" y="6237312"/>
            <a:ext cx="7272808" cy="369332"/>
          </a:xfrm>
          <a:prstGeom prst="rect">
            <a:avLst/>
          </a:prstGeom>
          <a:noFill/>
        </p:spPr>
        <p:txBody>
          <a:bodyPr wrap="square" rtlCol="0">
            <a:spAutoFit/>
          </a:bodyPr>
          <a:lstStyle/>
          <a:p>
            <a:r>
              <a:rPr lang="en-GB" dirty="0"/>
              <a:t>To order: £5.00 school price, RRP is £10.99</a:t>
            </a:r>
          </a:p>
        </p:txBody>
      </p:sp>
    </p:spTree>
    <p:extLst>
      <p:ext uri="{BB962C8B-B14F-4D97-AF65-F5344CB8AC3E}">
        <p14:creationId xmlns:p14="http://schemas.microsoft.com/office/powerpoint/2010/main" val="3419591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solidFill>
                  <a:schemeClr val="tx1"/>
                </a:solidFill>
                <a:hlinkClick r:id="rId2"/>
              </a:rPr>
              <a:t>www.mymaths.co.uk</a:t>
            </a:r>
            <a:endParaRPr lang="en-GB" dirty="0">
              <a:solidFill>
                <a:schemeClr val="tx1"/>
              </a:solidFill>
            </a:endParaRPr>
          </a:p>
          <a:p>
            <a:endParaRPr lang="en-GB" dirty="0"/>
          </a:p>
          <a:p>
            <a:r>
              <a:rPr lang="en-GB" dirty="0"/>
              <a:t>Login    </a:t>
            </a:r>
            <a:r>
              <a:rPr lang="en-GB" dirty="0" err="1"/>
              <a:t>wollaston</a:t>
            </a:r>
            <a:endParaRPr lang="en-GB" dirty="0"/>
          </a:p>
          <a:p>
            <a:r>
              <a:rPr lang="en-GB" dirty="0"/>
              <a:t>Password 	number</a:t>
            </a:r>
          </a:p>
        </p:txBody>
      </p:sp>
      <p:sp>
        <p:nvSpPr>
          <p:cNvPr id="2" name="Title 1"/>
          <p:cNvSpPr>
            <a:spLocks noGrp="1"/>
          </p:cNvSpPr>
          <p:nvPr>
            <p:ph type="title"/>
          </p:nvPr>
        </p:nvSpPr>
        <p:spPr/>
        <p:txBody>
          <a:bodyPr/>
          <a:lstStyle/>
          <a:p>
            <a:r>
              <a:rPr lang="en-GB" dirty="0" err="1">
                <a:solidFill>
                  <a:schemeClr val="tx1"/>
                </a:solidFill>
              </a:rPr>
              <a:t>Mymaths</a:t>
            </a:r>
            <a:endParaRPr lang="en-GB" dirty="0">
              <a:solidFill>
                <a:schemeClr val="tx1"/>
              </a:solidFill>
            </a:endParaRPr>
          </a:p>
        </p:txBody>
      </p:sp>
    </p:spTree>
    <p:extLst>
      <p:ext uri="{BB962C8B-B14F-4D97-AF65-F5344CB8AC3E}">
        <p14:creationId xmlns:p14="http://schemas.microsoft.com/office/powerpoint/2010/main" val="3648961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u="sng" dirty="0">
                <a:solidFill>
                  <a:schemeClr val="tx1"/>
                </a:solidFill>
                <a:hlinkClick r:id="rId2"/>
              </a:rPr>
              <a:t>www.mathswatchvle.com</a:t>
            </a:r>
            <a:endParaRPr lang="en-GB" u="sng" dirty="0">
              <a:solidFill>
                <a:schemeClr val="tx1"/>
              </a:solidFill>
            </a:endParaRPr>
          </a:p>
          <a:p>
            <a:endParaRPr lang="en-GB" dirty="0"/>
          </a:p>
          <a:p>
            <a:r>
              <a:rPr lang="en-GB" dirty="0"/>
              <a:t>Wollaston</a:t>
            </a:r>
          </a:p>
          <a:p>
            <a:r>
              <a:rPr lang="en-GB" dirty="0"/>
              <a:t>(student’s own login)@</a:t>
            </a:r>
            <a:r>
              <a:rPr lang="en-GB" dirty="0" err="1"/>
              <a:t>wollaston</a:t>
            </a:r>
            <a:endParaRPr lang="en-GB" dirty="0"/>
          </a:p>
          <a:p>
            <a:r>
              <a:rPr lang="en-GB" dirty="0" err="1"/>
              <a:t>WSmwma</a:t>
            </a:r>
            <a:endParaRPr lang="en-GB" dirty="0"/>
          </a:p>
          <a:p>
            <a:endParaRPr lang="en-GB" dirty="0"/>
          </a:p>
        </p:txBody>
      </p:sp>
      <p:sp>
        <p:nvSpPr>
          <p:cNvPr id="2" name="Title 1"/>
          <p:cNvSpPr>
            <a:spLocks noGrp="1"/>
          </p:cNvSpPr>
          <p:nvPr>
            <p:ph type="title"/>
          </p:nvPr>
        </p:nvSpPr>
        <p:spPr/>
        <p:txBody>
          <a:bodyPr/>
          <a:lstStyle/>
          <a:p>
            <a:r>
              <a:rPr lang="en-GB" dirty="0" err="1">
                <a:solidFill>
                  <a:schemeClr val="tx1"/>
                </a:solidFill>
              </a:rPr>
              <a:t>MathsWatch</a:t>
            </a:r>
            <a:endParaRPr lang="en-GB" dirty="0">
              <a:solidFill>
                <a:schemeClr val="tx1"/>
              </a:solidFill>
            </a:endParaRPr>
          </a:p>
        </p:txBody>
      </p:sp>
    </p:spTree>
    <p:extLst>
      <p:ext uri="{BB962C8B-B14F-4D97-AF65-F5344CB8AC3E}">
        <p14:creationId xmlns:p14="http://schemas.microsoft.com/office/powerpoint/2010/main" val="1783503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hlinkClick r:id="rId2"/>
              </a:rPr>
              <a:t>www.gcsetakeaway</a:t>
            </a:r>
            <a:endParaRPr lang="en-GB" dirty="0"/>
          </a:p>
          <a:p>
            <a:endParaRPr lang="en-GB" dirty="0"/>
          </a:p>
          <a:p>
            <a:endParaRPr lang="en-GB" dirty="0"/>
          </a:p>
        </p:txBody>
      </p:sp>
      <p:sp>
        <p:nvSpPr>
          <p:cNvPr id="2" name="Title 1"/>
          <p:cNvSpPr>
            <a:spLocks noGrp="1"/>
          </p:cNvSpPr>
          <p:nvPr>
            <p:ph type="title"/>
          </p:nvPr>
        </p:nvSpPr>
        <p:spPr/>
        <p:txBody>
          <a:bodyPr/>
          <a:lstStyle/>
          <a:p>
            <a:r>
              <a:rPr lang="en-GB" dirty="0">
                <a:solidFill>
                  <a:schemeClr val="tx1"/>
                </a:solidFill>
              </a:rPr>
              <a:t>Past Examination Questions</a:t>
            </a:r>
          </a:p>
        </p:txBody>
      </p:sp>
    </p:spTree>
    <p:extLst>
      <p:ext uri="{BB962C8B-B14F-4D97-AF65-F5344CB8AC3E}">
        <p14:creationId xmlns:p14="http://schemas.microsoft.com/office/powerpoint/2010/main" val="3863642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r>
              <a:rPr lang="en-GB" dirty="0"/>
              <a:t>Practice books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756" y="1268760"/>
            <a:ext cx="382905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806" y="1268760"/>
            <a:ext cx="382905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2604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solidFill>
                  <a:schemeClr val="tx1"/>
                </a:solidFill>
              </a:rPr>
              <a:t>The faculty is very experienced and one of the most successful in the county.</a:t>
            </a:r>
          </a:p>
          <a:p>
            <a:r>
              <a:rPr lang="en-GB" dirty="0">
                <a:solidFill>
                  <a:schemeClr val="tx1"/>
                </a:solidFill>
              </a:rPr>
              <a:t>We have a dedicated and caring staff who really cater for student needs.</a:t>
            </a:r>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1255714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t>Revision guides and practice books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3371989" cy="4781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00807"/>
            <a:ext cx="3364533" cy="4781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8683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solidFill>
                  <a:schemeClr val="tx1"/>
                </a:solidFill>
              </a:rPr>
              <a:t>As you will be aware, your students are studying for a  GCSE Mathematics qualification with grades from 9-1.</a:t>
            </a:r>
          </a:p>
          <a:p>
            <a:r>
              <a:rPr lang="en-GB" dirty="0">
                <a:solidFill>
                  <a:schemeClr val="tx1"/>
                </a:solidFill>
              </a:rPr>
              <a:t>There are two tiers , Foundation and Higher.</a:t>
            </a:r>
          </a:p>
        </p:txBody>
      </p:sp>
      <p:sp>
        <p:nvSpPr>
          <p:cNvPr id="3" name="Title 2"/>
          <p:cNvSpPr>
            <a:spLocks noGrp="1"/>
          </p:cNvSpPr>
          <p:nvPr>
            <p:ph type="title"/>
          </p:nvPr>
        </p:nvSpPr>
        <p:spPr/>
        <p:txBody>
          <a:bodyPr/>
          <a:lstStyle/>
          <a:p>
            <a:r>
              <a:rPr lang="en-GB" dirty="0">
                <a:solidFill>
                  <a:schemeClr val="tx1"/>
                </a:solidFill>
              </a:rPr>
              <a:t>New exam</a:t>
            </a:r>
          </a:p>
        </p:txBody>
      </p:sp>
    </p:spTree>
    <p:extLst>
      <p:ext uri="{BB962C8B-B14F-4D97-AF65-F5344CB8AC3E}">
        <p14:creationId xmlns:p14="http://schemas.microsoft.com/office/powerpoint/2010/main" val="526330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solidFill>
                  <a:schemeClr val="tx1"/>
                </a:solidFill>
              </a:rPr>
              <a:t>It would really help students to have their own equipment and calculator to use now and to practise with at home.</a:t>
            </a:r>
          </a:p>
          <a:p>
            <a:r>
              <a:rPr lang="en-GB" dirty="0">
                <a:solidFill>
                  <a:schemeClr val="tx1"/>
                </a:solidFill>
              </a:rPr>
              <a:t>All students need a scientific calculator.  We recommend the Casio fx-83GT PLUS</a:t>
            </a:r>
          </a:p>
          <a:p>
            <a:r>
              <a:rPr lang="en-GB" dirty="0">
                <a:solidFill>
                  <a:schemeClr val="tx1"/>
                </a:solidFill>
              </a:rPr>
              <a:t>They need compasses, a ruler, a 360</a:t>
            </a:r>
            <a:r>
              <a:rPr lang="en-GB" b="1" baseline="30000" dirty="0">
                <a:solidFill>
                  <a:schemeClr val="tx1"/>
                </a:solidFill>
              </a:rPr>
              <a:t>o</a:t>
            </a:r>
            <a:r>
              <a:rPr lang="en-GB" dirty="0">
                <a:solidFill>
                  <a:schemeClr val="tx1"/>
                </a:solidFill>
              </a:rPr>
              <a:t>  protractor.</a:t>
            </a:r>
          </a:p>
          <a:p>
            <a:endParaRPr lang="en-GB" dirty="0"/>
          </a:p>
          <a:p>
            <a:endParaRPr lang="en-GB" dirty="0"/>
          </a:p>
        </p:txBody>
      </p:sp>
      <p:sp>
        <p:nvSpPr>
          <p:cNvPr id="3" name="Title 2"/>
          <p:cNvSpPr>
            <a:spLocks noGrp="1"/>
          </p:cNvSpPr>
          <p:nvPr>
            <p:ph type="title"/>
          </p:nvPr>
        </p:nvSpPr>
        <p:spPr/>
        <p:txBody>
          <a:bodyPr/>
          <a:lstStyle/>
          <a:p>
            <a:r>
              <a:rPr lang="en-GB" dirty="0">
                <a:solidFill>
                  <a:schemeClr val="tx1"/>
                </a:solidFill>
              </a:rPr>
              <a:t>Equipment</a:t>
            </a:r>
          </a:p>
        </p:txBody>
      </p:sp>
    </p:spTree>
    <p:extLst>
      <p:ext uri="{BB962C8B-B14F-4D97-AF65-F5344CB8AC3E}">
        <p14:creationId xmlns:p14="http://schemas.microsoft.com/office/powerpoint/2010/main" val="1735230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033919" cy="586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7233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3" y="116632"/>
            <a:ext cx="9121717" cy="5663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3567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700808"/>
            <a:ext cx="8568952" cy="3785652"/>
          </a:xfrm>
          <a:prstGeom prst="rect">
            <a:avLst/>
          </a:prstGeom>
          <a:noFill/>
        </p:spPr>
        <p:txBody>
          <a:bodyPr wrap="square" rtlCol="0">
            <a:spAutoFit/>
          </a:bodyPr>
          <a:lstStyle/>
          <a:p>
            <a:r>
              <a:rPr lang="en-GB" sz="2400" dirty="0"/>
              <a:t>There is now a bigger emphasis on problem solving.</a:t>
            </a:r>
          </a:p>
          <a:p>
            <a:r>
              <a:rPr lang="en-GB" sz="2400" dirty="0"/>
              <a:t>The breakdown of papers is:</a:t>
            </a:r>
          </a:p>
          <a:p>
            <a:endParaRPr lang="en-GB" sz="2400" dirty="0"/>
          </a:p>
          <a:p>
            <a:pPr marL="342900" indent="-342900">
              <a:buAutoNum type="arabicParenR"/>
            </a:pPr>
            <a:r>
              <a:rPr lang="en-GB" sz="2400" dirty="0"/>
              <a:t>Using and applying standard techniques, straight forward using maths. (50% of Foundation papers, 40% of Higher)</a:t>
            </a:r>
          </a:p>
          <a:p>
            <a:pPr marL="342900" indent="-342900">
              <a:buAutoNum type="arabicParenR"/>
            </a:pPr>
            <a:r>
              <a:rPr lang="en-GB" sz="2400" dirty="0"/>
              <a:t>Reasoning, interpreting and communicating mathematically (25% of Foundation and 30% of Higher)</a:t>
            </a:r>
          </a:p>
          <a:p>
            <a:pPr marL="342900" indent="-342900">
              <a:buAutoNum type="arabicParenR"/>
            </a:pPr>
            <a:r>
              <a:rPr lang="en-GB" sz="2400" dirty="0"/>
              <a:t> Solving problems, can be mathematical and non-mathematical contexts (25% of Foundation and 30% of Higher)</a:t>
            </a:r>
          </a:p>
          <a:p>
            <a:endParaRPr lang="en-GB" sz="2400" dirty="0"/>
          </a:p>
        </p:txBody>
      </p:sp>
      <p:sp>
        <p:nvSpPr>
          <p:cNvPr id="5" name="Title 1"/>
          <p:cNvSpPr>
            <a:spLocks noGrp="1"/>
          </p:cNvSpPr>
          <p:nvPr>
            <p:ph type="title"/>
          </p:nvPr>
        </p:nvSpPr>
        <p:spPr>
          <a:xfrm>
            <a:off x="457200" y="274638"/>
            <a:ext cx="8229600" cy="706090"/>
          </a:xfrm>
        </p:spPr>
        <p:txBody>
          <a:bodyPr>
            <a:normAutofit fontScale="90000"/>
          </a:bodyPr>
          <a:lstStyle/>
          <a:p>
            <a:r>
              <a:rPr lang="en-GB" dirty="0">
                <a:solidFill>
                  <a:schemeClr val="tx1"/>
                </a:solidFill>
              </a:rPr>
              <a:t>Types of questions on the papers</a:t>
            </a:r>
          </a:p>
        </p:txBody>
      </p:sp>
    </p:spTree>
    <p:extLst>
      <p:ext uri="{BB962C8B-B14F-4D97-AF65-F5344CB8AC3E}">
        <p14:creationId xmlns:p14="http://schemas.microsoft.com/office/powerpoint/2010/main" val="3408448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378" y="2541108"/>
            <a:ext cx="8779110" cy="4128252"/>
          </a:xfrm>
        </p:spPr>
        <p:txBody>
          <a:bodyPr>
            <a:normAutofit fontScale="85000" lnSpcReduction="20000"/>
          </a:bodyPr>
          <a:lstStyle/>
          <a:p>
            <a:r>
              <a:rPr lang="en-GB" b="1" dirty="0">
                <a:solidFill>
                  <a:schemeClr val="tx1"/>
                </a:solidFill>
              </a:rPr>
              <a:t>7 will be anchored to grade A</a:t>
            </a:r>
            <a:r>
              <a:rPr lang="en-GB" dirty="0">
                <a:solidFill>
                  <a:schemeClr val="tx1"/>
                </a:solidFill>
              </a:rPr>
              <a:t> - ‘Broadly the same proportion of students will achieve grade 7 and above that currently achieve an A and above.’   (15% get A and above now, around 25% in this school)</a:t>
            </a:r>
          </a:p>
          <a:p>
            <a:r>
              <a:rPr lang="en-GB" b="1" dirty="0">
                <a:solidFill>
                  <a:schemeClr val="tx1"/>
                </a:solidFill>
              </a:rPr>
              <a:t>9 for the top 3% or so </a:t>
            </a:r>
            <a:r>
              <a:rPr lang="en-GB" dirty="0">
                <a:solidFill>
                  <a:schemeClr val="tx1"/>
                </a:solidFill>
              </a:rPr>
              <a:t>- ‘For each examination, the top 20% of those who get grade 7 or above will get a grade 9 – the very highest performers.’</a:t>
            </a:r>
          </a:p>
          <a:p>
            <a:r>
              <a:rPr lang="en-GB" b="1" dirty="0">
                <a:solidFill>
                  <a:schemeClr val="tx1"/>
                </a:solidFill>
              </a:rPr>
              <a:t>1 is the lowest, anchored to grade G </a:t>
            </a:r>
            <a:endParaRPr lang="en-GB" dirty="0">
              <a:solidFill>
                <a:schemeClr val="tx1"/>
              </a:solidFill>
            </a:endParaRPr>
          </a:p>
          <a:p>
            <a:r>
              <a:rPr lang="en-GB" b="1" dirty="0">
                <a:solidFill>
                  <a:schemeClr val="tx1"/>
                </a:solidFill>
              </a:rPr>
              <a:t>4 will be anchored to grade C </a:t>
            </a:r>
            <a:r>
              <a:rPr lang="en-GB" dirty="0">
                <a:solidFill>
                  <a:schemeClr val="tx1"/>
                </a:solidFill>
              </a:rPr>
              <a:t>- ‘Broadly the same proportion of students will achieve a grade 4 and above as currently achieve grade C and above.’ (65% get C and above now, 75% in this school)</a:t>
            </a:r>
          </a:p>
          <a:p>
            <a:r>
              <a:rPr lang="en-GB" b="1" dirty="0">
                <a:solidFill>
                  <a:schemeClr val="tx1"/>
                </a:solidFill>
              </a:rPr>
              <a:t>5 will be set between C and B </a:t>
            </a:r>
            <a:r>
              <a:rPr lang="en-GB" dirty="0">
                <a:solidFill>
                  <a:schemeClr val="tx1"/>
                </a:solidFill>
              </a:rPr>
              <a:t>– ‘Grade 5 will be positioned in the top third of marks for a current grade C and bottom third of the marks for a grade B.’ </a:t>
            </a:r>
            <a:r>
              <a:rPr lang="en-GB" b="1" dirty="0">
                <a:solidFill>
                  <a:schemeClr val="tx1"/>
                </a:solidFill>
              </a:rPr>
              <a:t> A </a:t>
            </a:r>
            <a:r>
              <a:rPr lang="en-GB" b="1" u="sng" dirty="0">
                <a:solidFill>
                  <a:schemeClr val="tx1"/>
                </a:solidFill>
              </a:rPr>
              <a:t>grade 5</a:t>
            </a:r>
            <a:r>
              <a:rPr lang="en-GB" b="1" dirty="0">
                <a:solidFill>
                  <a:schemeClr val="tx1"/>
                </a:solidFill>
              </a:rPr>
              <a:t> (available on Foundation) will become highly desirable.  </a:t>
            </a:r>
            <a:endParaRPr lang="en-GB" dirty="0">
              <a:solidFill>
                <a:schemeClr val="tx1"/>
              </a:solidFill>
            </a:endParaRPr>
          </a:p>
          <a:p>
            <a:r>
              <a:rPr lang="en-GB" dirty="0">
                <a:solidFill>
                  <a:schemeClr val="tx1"/>
                </a:solidFill>
              </a:rPr>
              <a:t>2017 grades were statistically decided, linked to 2016.  </a:t>
            </a:r>
          </a:p>
          <a:p>
            <a:r>
              <a:rPr lang="en-GB" dirty="0">
                <a:solidFill>
                  <a:schemeClr val="tx1"/>
                </a:solidFill>
              </a:rPr>
              <a:t>The first 4/5 questions on Higher overlap with Foundation</a:t>
            </a:r>
          </a:p>
          <a:p>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08" y="-27384"/>
            <a:ext cx="8963693" cy="2568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00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5364979"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idx="1"/>
          </p:nvPr>
        </p:nvSpPr>
        <p:spPr>
          <a:xfrm>
            <a:off x="4780087" y="115077"/>
            <a:ext cx="4378856" cy="4525963"/>
          </a:xfrm>
        </p:spPr>
        <p:txBody>
          <a:bodyPr>
            <a:normAutofit/>
          </a:bodyPr>
          <a:lstStyle/>
          <a:p>
            <a:pPr marL="0" indent="0" algn="ctr">
              <a:buNone/>
            </a:pPr>
            <a:r>
              <a:rPr lang="en-GB" b="1" dirty="0">
                <a:solidFill>
                  <a:schemeClr val="tx1"/>
                </a:solidFill>
              </a:rPr>
              <a:t>Formulae to remember:</a:t>
            </a:r>
          </a:p>
          <a:p>
            <a:r>
              <a:rPr lang="en-GB" u="sng" dirty="0">
                <a:solidFill>
                  <a:schemeClr val="tx1"/>
                </a:solidFill>
              </a:rPr>
              <a:t>Foundation</a:t>
            </a:r>
            <a:r>
              <a:rPr lang="en-GB" dirty="0">
                <a:solidFill>
                  <a:schemeClr val="tx1"/>
                </a:solidFill>
              </a:rPr>
              <a:t>: </a:t>
            </a:r>
          </a:p>
          <a:p>
            <a:r>
              <a:rPr lang="en-GB" dirty="0">
                <a:solidFill>
                  <a:schemeClr val="tx1"/>
                </a:solidFill>
              </a:rPr>
              <a:t>Area of trapezium</a:t>
            </a:r>
          </a:p>
          <a:p>
            <a:r>
              <a:rPr lang="en-GB" dirty="0">
                <a:solidFill>
                  <a:schemeClr val="tx1"/>
                </a:solidFill>
              </a:rPr>
              <a:t>Volume of prism</a:t>
            </a:r>
          </a:p>
          <a:p>
            <a:r>
              <a:rPr lang="en-GB" u="sng" dirty="0">
                <a:solidFill>
                  <a:schemeClr val="tx1"/>
                </a:solidFill>
              </a:rPr>
              <a:t>Higher</a:t>
            </a:r>
            <a:r>
              <a:rPr lang="en-GB" dirty="0">
                <a:solidFill>
                  <a:schemeClr val="tx1"/>
                </a:solidFill>
              </a:rPr>
              <a:t>:</a:t>
            </a:r>
          </a:p>
          <a:p>
            <a:r>
              <a:rPr lang="en-GB" dirty="0">
                <a:solidFill>
                  <a:schemeClr val="tx1"/>
                </a:solidFill>
              </a:rPr>
              <a:t>Above plus</a:t>
            </a:r>
          </a:p>
          <a:p>
            <a:r>
              <a:rPr lang="en-GB" dirty="0">
                <a:solidFill>
                  <a:schemeClr val="tx1"/>
                </a:solidFill>
              </a:rPr>
              <a:t>Quadratic formula</a:t>
            </a:r>
          </a:p>
          <a:p>
            <a:r>
              <a:rPr lang="en-GB" dirty="0">
                <a:solidFill>
                  <a:schemeClr val="tx1"/>
                </a:solidFill>
              </a:rPr>
              <a:t>Sine and cosine rules</a:t>
            </a:r>
          </a:p>
          <a:p>
            <a:r>
              <a:rPr lang="en-GB" dirty="0">
                <a:solidFill>
                  <a:schemeClr val="tx1"/>
                </a:solidFill>
              </a:rPr>
              <a:t>Area of triangle – ½ </a:t>
            </a:r>
            <a:r>
              <a:rPr lang="en-GB" dirty="0" err="1">
                <a:solidFill>
                  <a:schemeClr val="tx1"/>
                </a:solidFill>
              </a:rPr>
              <a:t>absinC</a:t>
            </a:r>
            <a:endParaRPr lang="en-GB" dirty="0">
              <a:solidFill>
                <a:schemeClr val="tx1"/>
              </a:solidFill>
            </a:endParaRPr>
          </a:p>
        </p:txBody>
      </p:sp>
      <p:sp>
        <p:nvSpPr>
          <p:cNvPr id="2" name="Rectangle 1"/>
          <p:cNvSpPr/>
          <p:nvPr/>
        </p:nvSpPr>
        <p:spPr>
          <a:xfrm>
            <a:off x="323528" y="4077072"/>
            <a:ext cx="4608512" cy="2304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79208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248</TotalTime>
  <Words>680</Words>
  <Application>Microsoft Office PowerPoint</Application>
  <PresentationFormat>On-screen Show (4:3)</PresentationFormat>
  <Paragraphs>74</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Candara</vt:lpstr>
      <vt:lpstr>Symbol</vt:lpstr>
      <vt:lpstr>Waveform</vt:lpstr>
      <vt:lpstr>Mathematics</vt:lpstr>
      <vt:lpstr>PowerPoint Presentation</vt:lpstr>
      <vt:lpstr>New exam</vt:lpstr>
      <vt:lpstr>Equipment</vt:lpstr>
      <vt:lpstr>PowerPoint Presentation</vt:lpstr>
      <vt:lpstr>PowerPoint Presentation</vt:lpstr>
      <vt:lpstr>Types of questions on the papers</vt:lpstr>
      <vt:lpstr>PowerPoint Presentation</vt:lpstr>
      <vt:lpstr>PowerPoint Presentation</vt:lpstr>
      <vt:lpstr>Newer content:</vt:lpstr>
      <vt:lpstr>PowerPoint Presentation</vt:lpstr>
      <vt:lpstr>PowerPoint Presentation</vt:lpstr>
      <vt:lpstr>PowerPoint Presentation</vt:lpstr>
      <vt:lpstr>PowerPoint Presentation</vt:lpstr>
      <vt:lpstr>PowerPoint Presentation</vt:lpstr>
      <vt:lpstr>Mymaths</vt:lpstr>
      <vt:lpstr>MathsWatch</vt:lpstr>
      <vt:lpstr>Past Examination Questions</vt:lpstr>
      <vt:lpstr>Practice books</vt:lpstr>
      <vt:lpstr>Revision guides and practice books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dc:title>
  <dc:creator>J. Cunningham</dc:creator>
  <cp:lastModifiedBy>J. Cunningham (WOL)</cp:lastModifiedBy>
  <cp:revision>22</cp:revision>
  <cp:lastPrinted>2016-10-06T14:32:31Z</cp:lastPrinted>
  <dcterms:created xsi:type="dcterms:W3CDTF">2016-10-02T18:52:51Z</dcterms:created>
  <dcterms:modified xsi:type="dcterms:W3CDTF">2020-10-05T09:53:36Z</dcterms:modified>
</cp:coreProperties>
</file>