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0" r:id="rId5"/>
    <p:sldId id="272" r:id="rId6"/>
    <p:sldId id="261" r:id="rId7"/>
    <p:sldId id="287" r:id="rId8"/>
    <p:sldId id="289" r:id="rId9"/>
    <p:sldId id="290" r:id="rId10"/>
    <p:sldId id="291" r:id="rId11"/>
    <p:sldId id="292" r:id="rId12"/>
    <p:sldId id="259" r:id="rId13"/>
    <p:sldId id="286" r:id="rId14"/>
    <p:sldId id="288" r:id="rId15"/>
    <p:sldId id="294" r:id="rId16"/>
    <p:sldId id="295" r:id="rId17"/>
    <p:sldId id="276" r:id="rId18"/>
    <p:sldId id="277" r:id="rId19"/>
    <p:sldId id="281" r:id="rId20"/>
    <p:sldId id="280" r:id="rId21"/>
    <p:sldId id="283" r:id="rId22"/>
    <p:sldId id="271" r:id="rId2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55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0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3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50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2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2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19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8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2AEF78-0021-4DA8-94D8-E125D6E919A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1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2708476"/>
            <a:ext cx="3816423" cy="1702160"/>
          </a:xfrm>
        </p:spPr>
        <p:txBody>
          <a:bodyPr>
            <a:normAutofit fontScale="90000"/>
          </a:bodyPr>
          <a:lstStyle/>
          <a:p>
            <a:r>
              <a:rPr lang="en-GB" dirty="0"/>
              <a:t>Science Year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Exam Preparation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39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Exam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Multiple Choice Questions</a:t>
            </a:r>
          </a:p>
          <a:p>
            <a:r>
              <a:rPr lang="en-GB" sz="2800" dirty="0"/>
              <a:t>Long Answers</a:t>
            </a:r>
          </a:p>
          <a:p>
            <a:r>
              <a:rPr lang="en-GB" sz="2800" dirty="0"/>
              <a:t>Increased mathematical requirements</a:t>
            </a:r>
          </a:p>
          <a:p>
            <a:r>
              <a:rPr lang="en-GB" sz="2800" dirty="0"/>
              <a:t>Familiarity with command words</a:t>
            </a:r>
          </a:p>
          <a:p>
            <a:r>
              <a:rPr lang="en-GB" sz="2800" dirty="0"/>
              <a:t>Increased demand</a:t>
            </a: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84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It used to be that “If you know your revision guide you will get a 4 or 5.”</a:t>
            </a:r>
          </a:p>
          <a:p>
            <a:r>
              <a:rPr lang="en-GB" sz="2400" dirty="0"/>
              <a:t>This is no longer the case.</a:t>
            </a:r>
          </a:p>
          <a:p>
            <a:r>
              <a:rPr lang="en-GB" sz="2400" dirty="0"/>
              <a:t>To get a 4 and above you need to be able to apply and discuss the Science.</a:t>
            </a:r>
          </a:p>
          <a:p>
            <a:r>
              <a:rPr lang="en-GB" sz="2400" dirty="0"/>
              <a:t>Revision guides are the first step.</a:t>
            </a:r>
          </a:p>
        </p:txBody>
      </p:sp>
    </p:spTree>
    <p:extLst>
      <p:ext uri="{BB962C8B-B14F-4D97-AF65-F5344CB8AC3E}">
        <p14:creationId xmlns:p14="http://schemas.microsoft.com/office/powerpoint/2010/main" val="51198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Revision Guides </a:t>
            </a:r>
          </a:p>
          <a:p>
            <a:r>
              <a:rPr lang="en-GB" sz="2400" dirty="0"/>
              <a:t>Workbooks</a:t>
            </a:r>
          </a:p>
          <a:p>
            <a:r>
              <a:rPr lang="en-GB" sz="2400" dirty="0"/>
              <a:t>Learning Checklists</a:t>
            </a:r>
          </a:p>
          <a:p>
            <a:r>
              <a:rPr lang="en-GB" sz="2400" dirty="0" err="1"/>
              <a:t>Mindmaps</a:t>
            </a:r>
            <a:r>
              <a:rPr lang="en-GB" sz="2400" dirty="0"/>
              <a:t>/flash cards and other techniques (search YouTube – how to revise for GCSE exams)</a:t>
            </a:r>
          </a:p>
          <a:p>
            <a:r>
              <a:rPr lang="en-GB" sz="2400" dirty="0"/>
              <a:t>Past Papers</a:t>
            </a:r>
          </a:p>
          <a:p>
            <a:r>
              <a:rPr lang="en-GB" sz="2400" dirty="0"/>
              <a:t>Sample papers and specimen papers (Search “AQA GCSE Combined Science: Trilogy”)</a:t>
            </a:r>
          </a:p>
        </p:txBody>
      </p:sp>
    </p:spTree>
    <p:extLst>
      <p:ext uri="{BB962C8B-B14F-4D97-AF65-F5344CB8AC3E}">
        <p14:creationId xmlns:p14="http://schemas.microsoft.com/office/powerpoint/2010/main" val="398182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/>
              <a:t>Online help…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6921217" cy="4392488"/>
          </a:xfrm>
        </p:spPr>
        <p:txBody>
          <a:bodyPr>
            <a:normAutofit/>
          </a:bodyPr>
          <a:lstStyle/>
          <a:p>
            <a:r>
              <a:rPr lang="en-GB" sz="2400" dirty="0"/>
              <a:t>Search “how to revise for GCSE exams?” in YouTube and see what advice there is (pick 2 or 3 good strategies)</a:t>
            </a:r>
          </a:p>
          <a:p>
            <a:r>
              <a:rPr lang="en-GB" sz="2400" dirty="0"/>
              <a:t>YouTube Channel – </a:t>
            </a:r>
            <a:r>
              <a:rPr lang="en-GB" sz="2400" dirty="0" err="1"/>
              <a:t>myGCSEscience</a:t>
            </a:r>
            <a:endParaRPr lang="en-GB" sz="2400" dirty="0"/>
          </a:p>
          <a:p>
            <a:r>
              <a:rPr lang="en-GB" sz="2400" dirty="0"/>
              <a:t>YouTube Channel – Primrose Kitten (search “Primrose Kitten AQA chemistry for the new spec 9-1)</a:t>
            </a:r>
          </a:p>
          <a:p>
            <a:r>
              <a:rPr lang="en-GB" sz="2400" dirty="0"/>
              <a:t>GCSE Bitesize (search GCSE </a:t>
            </a:r>
            <a:r>
              <a:rPr lang="en-GB" sz="2400" dirty="0" err="1"/>
              <a:t>Bitesize</a:t>
            </a:r>
            <a:r>
              <a:rPr lang="en-GB" sz="2400" dirty="0"/>
              <a:t> Combined Science) – notes, questions </a:t>
            </a:r>
            <a:r>
              <a:rPr lang="en-GB" sz="2400" dirty="0" err="1"/>
              <a:t>etc</a:t>
            </a:r>
            <a:endParaRPr lang="en-GB" sz="2400" dirty="0"/>
          </a:p>
          <a:p>
            <a:r>
              <a:rPr lang="en-GB" sz="2400" dirty="0"/>
              <a:t>Getrevising.co.uk – ready made flash cards and more</a:t>
            </a:r>
          </a:p>
        </p:txBody>
      </p:sp>
    </p:spTree>
    <p:extLst>
      <p:ext uri="{BB962C8B-B14F-4D97-AF65-F5344CB8AC3E}">
        <p14:creationId xmlns:p14="http://schemas.microsoft.com/office/powerpoint/2010/main" val="216692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“I can’t help, I don’t know any Science”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20" y="1988840"/>
            <a:ext cx="7776864" cy="4104456"/>
          </a:xfrm>
        </p:spPr>
        <p:txBody>
          <a:bodyPr>
            <a:normAutofit/>
          </a:bodyPr>
          <a:lstStyle/>
          <a:p>
            <a:r>
              <a:rPr lang="en-GB" sz="2400" b="1" dirty="0"/>
              <a:t>Encourage them to start now </a:t>
            </a:r>
            <a:r>
              <a:rPr lang="en-GB" sz="2400" dirty="0"/>
              <a:t>(maybe develop a weekly routine)</a:t>
            </a:r>
          </a:p>
          <a:p>
            <a:r>
              <a:rPr lang="en-GB" sz="2400" b="1" dirty="0"/>
              <a:t>Encourage students to discuss the science on particular pages of the revision guide</a:t>
            </a:r>
            <a:r>
              <a:rPr lang="en-GB" sz="2400" dirty="0"/>
              <a:t>. Which is the most important part? Why? What are the 5 most important ideas? How does it link to the wider world?</a:t>
            </a:r>
          </a:p>
          <a:p>
            <a:r>
              <a:rPr lang="en-GB" sz="2400" b="1" dirty="0"/>
              <a:t>Talk through answers to exam questions. </a:t>
            </a:r>
            <a:r>
              <a:rPr lang="en-GB" sz="2400" dirty="0"/>
              <a:t>E.g. Read the question together then the student answers while you read the mark scheme and check off correct parts and highlight anything that was missing. </a:t>
            </a:r>
          </a:p>
        </p:txBody>
      </p:sp>
    </p:spTree>
    <p:extLst>
      <p:ext uri="{BB962C8B-B14F-4D97-AF65-F5344CB8AC3E}">
        <p14:creationId xmlns:p14="http://schemas.microsoft.com/office/powerpoint/2010/main" val="329015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“I can’t help, I don’t know any Science”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04" y="1916832"/>
            <a:ext cx="7776864" cy="4104456"/>
          </a:xfrm>
        </p:spPr>
        <p:txBody>
          <a:bodyPr>
            <a:normAutofit/>
          </a:bodyPr>
          <a:lstStyle/>
          <a:p>
            <a:r>
              <a:rPr lang="en-GB" sz="2400" b="1" dirty="0"/>
              <a:t>See if they can talk you through experimental methods. </a:t>
            </a:r>
            <a:r>
              <a:rPr lang="en-GB" sz="2400" dirty="0"/>
              <a:t>Sub sections of the revision guide are labelled “practical” This means the students must know the experimental method. You could ask what the equipment does? What the point is? </a:t>
            </a:r>
          </a:p>
          <a:p>
            <a:r>
              <a:rPr lang="en-GB" sz="2400" b="1" dirty="0"/>
              <a:t>Use the questions at the bottom of each revision guide page to test students.</a:t>
            </a:r>
          </a:p>
          <a:p>
            <a:r>
              <a:rPr lang="en-GB" sz="2400" b="1" dirty="0"/>
              <a:t>Challenge students to give you a lesson on a certain topic or subtopic.</a:t>
            </a:r>
          </a:p>
        </p:txBody>
      </p:sp>
    </p:spTree>
    <p:extLst>
      <p:ext uri="{BB962C8B-B14F-4D97-AF65-F5344CB8AC3E}">
        <p14:creationId xmlns:p14="http://schemas.microsoft.com/office/powerpoint/2010/main" val="3840220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10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Demand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487" y="2348880"/>
            <a:ext cx="4578945" cy="42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227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will they be demanding?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1844824"/>
            <a:ext cx="6601353" cy="46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03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1826489"/>
            <a:ext cx="6601353" cy="46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own Arrow 8"/>
          <p:cNvSpPr/>
          <p:nvPr/>
        </p:nvSpPr>
        <p:spPr>
          <a:xfrm rot="10800000">
            <a:off x="4439675" y="1924696"/>
            <a:ext cx="648072" cy="2285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will they be demanding?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39675" y="2420888"/>
            <a:ext cx="365196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Practice long answer questions</a:t>
            </a:r>
          </a:p>
          <a:p>
            <a:r>
              <a:rPr lang="en-GB" dirty="0"/>
              <a:t>Model answers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9675" y="4828786"/>
            <a:ext cx="4953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‘Harder Science’. More demanding theory</a:t>
            </a:r>
          </a:p>
        </p:txBody>
      </p:sp>
      <p:sp>
        <p:nvSpPr>
          <p:cNvPr id="7" name="TextBox 6"/>
          <p:cNvSpPr txBox="1"/>
          <p:nvPr/>
        </p:nvSpPr>
        <p:spPr>
          <a:xfrm rot="19380599">
            <a:off x="-290784" y="4244269"/>
            <a:ext cx="373692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Cross-referencing ideas</a:t>
            </a:r>
          </a:p>
          <a:p>
            <a:r>
              <a:rPr lang="en-GB" dirty="0"/>
              <a:t>e.g. using rate of reaction ideas</a:t>
            </a:r>
          </a:p>
          <a:p>
            <a:r>
              <a:rPr lang="en-GB" dirty="0"/>
              <a:t>In photosynthesis.</a:t>
            </a:r>
          </a:p>
        </p:txBody>
      </p:sp>
      <p:sp>
        <p:nvSpPr>
          <p:cNvPr id="5" name="Down Arrow 4"/>
          <p:cNvSpPr/>
          <p:nvPr/>
        </p:nvSpPr>
        <p:spPr>
          <a:xfrm rot="16200000">
            <a:off x="6038559" y="4379631"/>
            <a:ext cx="648072" cy="2285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3161102">
            <a:off x="1032579" y="2870039"/>
            <a:ext cx="648072" cy="2285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2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6" grpId="0" animBg="1"/>
      <p:bldP spid="7" grpId="0" animBg="1"/>
      <p:bldP spid="5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Course</a:t>
            </a:r>
          </a:p>
          <a:p>
            <a:r>
              <a:rPr lang="en-GB" sz="2800" dirty="0"/>
              <a:t>Assessment</a:t>
            </a:r>
          </a:p>
          <a:p>
            <a:pPr lvl="1"/>
            <a:r>
              <a:rPr lang="en-GB" sz="2400" dirty="0"/>
              <a:t>Examinations</a:t>
            </a:r>
          </a:p>
          <a:p>
            <a:pPr lvl="1"/>
            <a:r>
              <a:rPr lang="en-GB" sz="2400" dirty="0"/>
              <a:t>Question Styles</a:t>
            </a:r>
          </a:p>
          <a:p>
            <a:r>
              <a:rPr lang="en-GB" sz="2800" dirty="0"/>
              <a:t>Preparation</a:t>
            </a:r>
          </a:p>
          <a:p>
            <a:pPr lvl="1"/>
            <a:r>
              <a:rPr lang="en-GB" sz="2400" dirty="0"/>
              <a:t>Facts</a:t>
            </a:r>
          </a:p>
          <a:p>
            <a:pPr lvl="1"/>
            <a:r>
              <a:rPr lang="en-GB" sz="2400" dirty="0"/>
              <a:t>Application of Facts</a:t>
            </a:r>
          </a:p>
        </p:txBody>
      </p:sp>
    </p:spTree>
    <p:extLst>
      <p:ext uri="{BB962C8B-B14F-4D97-AF65-F5344CB8AC3E}">
        <p14:creationId xmlns:p14="http://schemas.microsoft.com/office/powerpoint/2010/main" val="3145550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Command words (see pack)</a:t>
            </a:r>
          </a:p>
          <a:p>
            <a:r>
              <a:rPr lang="en-GB" dirty="0"/>
              <a:t>Use standard wording (recognised phrases)</a:t>
            </a:r>
          </a:p>
          <a:p>
            <a:r>
              <a:rPr lang="en-GB" dirty="0"/>
              <a:t>Scaffolding is used (structuring questions)</a:t>
            </a:r>
          </a:p>
          <a:p>
            <a:r>
              <a:rPr lang="en-GB" dirty="0"/>
              <a:t>Key information in bold</a:t>
            </a:r>
          </a:p>
          <a:p>
            <a:r>
              <a:rPr lang="en-GB" dirty="0"/>
              <a:t>Be ready for unfamiliar ideas (they will be explained)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058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Command words (highlight them!)</a:t>
            </a:r>
          </a:p>
          <a:p>
            <a:r>
              <a:rPr lang="en-GB" dirty="0"/>
              <a:t>Use </a:t>
            </a:r>
            <a:r>
              <a:rPr lang="en-GB" b="1" dirty="0"/>
              <a:t>standard wording </a:t>
            </a:r>
            <a:r>
              <a:rPr lang="en-GB" dirty="0"/>
              <a:t>(recognised phrases)</a:t>
            </a:r>
          </a:p>
          <a:p>
            <a:r>
              <a:rPr lang="en-GB" b="1" dirty="0"/>
              <a:t>Scaffolding</a:t>
            </a:r>
            <a:r>
              <a:rPr lang="en-GB" dirty="0"/>
              <a:t> is used (structuring questions)</a:t>
            </a:r>
          </a:p>
          <a:p>
            <a:r>
              <a:rPr lang="en-GB" dirty="0"/>
              <a:t>Key information in </a:t>
            </a:r>
            <a:r>
              <a:rPr lang="en-GB" b="1" dirty="0"/>
              <a:t>bold</a:t>
            </a:r>
          </a:p>
          <a:p>
            <a:r>
              <a:rPr lang="en-GB" dirty="0"/>
              <a:t>Be ready for unfamiliar ideas (they will be explained).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RTQ2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956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Revision Guides (students already have these)</a:t>
            </a:r>
          </a:p>
          <a:p>
            <a:r>
              <a:rPr lang="en-GB" dirty="0"/>
              <a:t>Workbooks (will be available from school)</a:t>
            </a:r>
          </a:p>
          <a:p>
            <a:r>
              <a:rPr lang="en-GB" dirty="0"/>
              <a:t>Exam papers and mark schemes</a:t>
            </a:r>
          </a:p>
          <a:p>
            <a:r>
              <a:rPr lang="en-GB" dirty="0"/>
              <a:t>Exam Question samples (search “AQA GCSE Combined Science: Trilogy”)</a:t>
            </a:r>
          </a:p>
        </p:txBody>
      </p:sp>
    </p:spTree>
    <p:extLst>
      <p:ext uri="{BB962C8B-B14F-4D97-AF65-F5344CB8AC3E}">
        <p14:creationId xmlns:p14="http://schemas.microsoft.com/office/powerpoint/2010/main" val="293307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Course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AQA Combined Science: Trilogy (8464)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marL="365760" lvl="1" indent="0">
              <a:buNone/>
            </a:pPr>
            <a:r>
              <a:rPr lang="en-GB" sz="2400" dirty="0"/>
              <a:t>When searching for revision</a:t>
            </a:r>
          </a:p>
          <a:p>
            <a:pPr lvl="1"/>
            <a:r>
              <a:rPr lang="en-GB" sz="2400" dirty="0"/>
              <a:t>“AQA GCSE Combined Science: Trilogy”</a:t>
            </a:r>
          </a:p>
          <a:p>
            <a:pPr lvl="1"/>
            <a:r>
              <a:rPr lang="en-GB" sz="2400" dirty="0"/>
              <a:t>Teaching from September 2016</a:t>
            </a:r>
          </a:p>
          <a:p>
            <a:pPr marL="36576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129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en-GB" dirty="0"/>
              <a:t>The Combined Science Exams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2711" y="4941168"/>
            <a:ext cx="6777317" cy="1323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Combined Science Counts to two GCSE</a:t>
            </a:r>
          </a:p>
          <a:p>
            <a:r>
              <a:rPr lang="en-GB" dirty="0"/>
              <a:t>Twice the work</a:t>
            </a:r>
          </a:p>
          <a:p>
            <a:r>
              <a:rPr lang="en-GB" dirty="0"/>
              <a:t>Twice the reward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3569" y="1399093"/>
            <a:ext cx="6777317" cy="3542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This course is 100% examined</a:t>
            </a:r>
          </a:p>
          <a:p>
            <a:r>
              <a:rPr lang="en-GB" dirty="0"/>
              <a:t>There are 6 exams, each covering a different area.</a:t>
            </a:r>
          </a:p>
          <a:p>
            <a:r>
              <a:rPr lang="en-GB" dirty="0"/>
              <a:t>All are 1hr 15 mins long</a:t>
            </a:r>
          </a:p>
          <a:p>
            <a:r>
              <a:rPr lang="en-GB" dirty="0"/>
              <a:t>Two Biology</a:t>
            </a:r>
          </a:p>
          <a:p>
            <a:r>
              <a:rPr lang="en-GB" dirty="0"/>
              <a:t>Two Chemistry</a:t>
            </a:r>
          </a:p>
          <a:p>
            <a:r>
              <a:rPr lang="en-GB" dirty="0"/>
              <a:t>Two Physics</a:t>
            </a:r>
          </a:p>
          <a:p>
            <a:r>
              <a:rPr lang="en-GB" dirty="0"/>
              <a:t>Multiple choice, structured, closed short answer, and open response.</a:t>
            </a:r>
          </a:p>
        </p:txBody>
      </p:sp>
    </p:spTree>
    <p:extLst>
      <p:ext uri="{BB962C8B-B14F-4D97-AF65-F5344CB8AC3E}">
        <p14:creationId xmlns:p14="http://schemas.microsoft.com/office/powerpoint/2010/main" val="2896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792088"/>
          </a:xfrm>
        </p:spPr>
        <p:txBody>
          <a:bodyPr>
            <a:normAutofit/>
          </a:bodyPr>
          <a:lstStyle/>
          <a:p>
            <a:r>
              <a:rPr lang="en-GB" dirty="0"/>
              <a:t>The Trilogy Exams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622061"/>
              </p:ext>
            </p:extLst>
          </p:nvPr>
        </p:nvGraphicFramePr>
        <p:xfrm>
          <a:off x="179512" y="1420235"/>
          <a:ext cx="8784975" cy="52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355">
                <a:tc>
                  <a:txBody>
                    <a:bodyPr/>
                    <a:lstStyle/>
                    <a:p>
                      <a:r>
                        <a:rPr lang="en-GB" dirty="0"/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Titles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22">
                <a:tc>
                  <a:txBody>
                    <a:bodyPr/>
                    <a:lstStyle/>
                    <a:p>
                      <a:r>
                        <a:rPr lang="en-GB" dirty="0"/>
                        <a:t>Biology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Biology topics 1–4: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Cell Biology; Organisation; Infection and response; and Bioenergetics.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031">
                <a:tc>
                  <a:txBody>
                    <a:bodyPr/>
                    <a:lstStyle/>
                    <a:p>
                      <a:r>
                        <a:rPr lang="en-GB" dirty="0"/>
                        <a:t>Biology</a:t>
                      </a:r>
                      <a:r>
                        <a:rPr lang="en-GB" baseline="0" dirty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Biology topics 5–7: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Homeostasis and response; Inheritance, variation and evolution; and Ecology.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249">
                <a:tc>
                  <a:txBody>
                    <a:bodyPr/>
                    <a:lstStyle/>
                    <a:p>
                      <a:r>
                        <a:rPr lang="en-GB" dirty="0"/>
                        <a:t>Chemistry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Chemistry topics 8–12: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Atomic structure and the periodic table; Bonding, structure, and the properties of matter; Quantitative chemistry; Chemical changes; and Energy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640">
                <a:tc>
                  <a:txBody>
                    <a:bodyPr/>
                    <a:lstStyle/>
                    <a:p>
                      <a:r>
                        <a:rPr lang="en-GB" dirty="0"/>
                        <a:t>Chemistry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Chemistry topics 13–17: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The rate and extent of chemical change; Organic chemistry; Chemical analysis; Chemistry of the atmosphere; and Using resources.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422">
                <a:tc>
                  <a:txBody>
                    <a:bodyPr/>
                    <a:lstStyle/>
                    <a:p>
                      <a:r>
                        <a:rPr lang="en-GB" dirty="0"/>
                        <a:t>Physics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Physics topics 18–21: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Energy; Electricity; Particle model of matter; and Atomic structure.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422">
                <a:tc>
                  <a:txBody>
                    <a:bodyPr/>
                    <a:lstStyle/>
                    <a:p>
                      <a:r>
                        <a:rPr lang="en-GB" dirty="0"/>
                        <a:t>Physics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Physics topics 22–24: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Forces; Waves; and Magnetism and electromagnetism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0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dirty="0"/>
              <a:t>Combined Exam Dates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148056"/>
              </p:ext>
            </p:extLst>
          </p:nvPr>
        </p:nvGraphicFramePr>
        <p:xfrm>
          <a:off x="683568" y="1988840"/>
          <a:ext cx="7920880" cy="4176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9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1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Biology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en-GB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May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Chemistry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n-GB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May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Physics 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en-GB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2021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Biology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GB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Chemistry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GB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June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Physics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n-GB" sz="20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June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30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Tier of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There are Tiers for Science</a:t>
            </a:r>
          </a:p>
          <a:p>
            <a:r>
              <a:rPr lang="en-GB" sz="2800" dirty="0"/>
              <a:t>This will be decided in spring</a:t>
            </a:r>
          </a:p>
          <a:p>
            <a:r>
              <a:rPr lang="en-GB" sz="2800" dirty="0"/>
              <a:t>Foundation is grades 1-5</a:t>
            </a:r>
          </a:p>
          <a:p>
            <a:pPr lvl="1"/>
            <a:r>
              <a:rPr lang="en-GB" sz="2400" dirty="0"/>
              <a:t>Low (1-3) and standard (4-5) demand questions</a:t>
            </a:r>
          </a:p>
          <a:p>
            <a:r>
              <a:rPr lang="en-GB" sz="2800" dirty="0"/>
              <a:t>Higher is grades 4-9</a:t>
            </a:r>
          </a:p>
          <a:p>
            <a:pPr lvl="1"/>
            <a:r>
              <a:rPr lang="en-GB" sz="2400" dirty="0"/>
              <a:t>Standard (4-5), standard/high (6-7) and high demand questions (8-9).</a:t>
            </a:r>
          </a:p>
        </p:txBody>
      </p:sp>
    </p:spTree>
    <p:extLst>
      <p:ext uri="{BB962C8B-B14F-4D97-AF65-F5344CB8AC3E}">
        <p14:creationId xmlns:p14="http://schemas.microsoft.com/office/powerpoint/2010/main" val="99163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/>
              <a:t>Mathematical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204864"/>
            <a:ext cx="6777317" cy="3508977"/>
          </a:xfrm>
        </p:spPr>
        <p:txBody>
          <a:bodyPr>
            <a:normAutofit/>
          </a:bodyPr>
          <a:lstStyle/>
          <a:p>
            <a:r>
              <a:rPr lang="en-GB" sz="2800" dirty="0"/>
              <a:t>Students will need to use their GCSE maths knowledge in science.</a:t>
            </a:r>
          </a:p>
          <a:p>
            <a:r>
              <a:rPr lang="en-GB" sz="2800" dirty="0"/>
              <a:t>10% Biology</a:t>
            </a:r>
          </a:p>
          <a:p>
            <a:r>
              <a:rPr lang="en-GB" sz="2800" dirty="0"/>
              <a:t>20% Chemistry</a:t>
            </a:r>
          </a:p>
          <a:p>
            <a:r>
              <a:rPr lang="en-GB" sz="2800" dirty="0"/>
              <a:t>30% Physics</a:t>
            </a:r>
          </a:p>
        </p:txBody>
      </p:sp>
    </p:spTree>
    <p:extLst>
      <p:ext uri="{BB962C8B-B14F-4D97-AF65-F5344CB8AC3E}">
        <p14:creationId xmlns:p14="http://schemas.microsoft.com/office/powerpoint/2010/main" val="116582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40% will assess knowledge and understanding of scientific ideas, techniques and procedures.</a:t>
            </a:r>
          </a:p>
          <a:p>
            <a:r>
              <a:rPr lang="en-GB" sz="2400" dirty="0"/>
              <a:t>40% will assess your application of those ideas</a:t>
            </a:r>
          </a:p>
          <a:p>
            <a:r>
              <a:rPr lang="en-GB" sz="2400" dirty="0"/>
              <a:t>20% will assess candidates ability to;-</a:t>
            </a:r>
          </a:p>
          <a:p>
            <a:pPr lvl="1"/>
            <a:r>
              <a:rPr lang="en-GB" dirty="0"/>
              <a:t>interpret </a:t>
            </a:r>
          </a:p>
          <a:p>
            <a:pPr lvl="1"/>
            <a:r>
              <a:rPr lang="en-GB" dirty="0"/>
              <a:t>evaluate </a:t>
            </a:r>
          </a:p>
          <a:p>
            <a:pPr lvl="1"/>
            <a:r>
              <a:rPr lang="en-GB" dirty="0"/>
              <a:t>make judgements </a:t>
            </a:r>
          </a:p>
          <a:p>
            <a:pPr lvl="1"/>
            <a:r>
              <a:rPr lang="en-GB" dirty="0"/>
              <a:t>draw conclusions </a:t>
            </a:r>
          </a:p>
          <a:p>
            <a:pPr lvl="1"/>
            <a:r>
              <a:rPr lang="en-GB" dirty="0"/>
              <a:t>develop experimental procedures </a:t>
            </a:r>
          </a:p>
          <a:p>
            <a:pPr lvl="1"/>
            <a:r>
              <a:rPr lang="en-GB" dirty="0"/>
              <a:t>improve experimental procedures</a:t>
            </a:r>
          </a:p>
        </p:txBody>
      </p:sp>
    </p:spTree>
    <p:extLst>
      <p:ext uri="{BB962C8B-B14F-4D97-AF65-F5344CB8AC3E}">
        <p14:creationId xmlns:p14="http://schemas.microsoft.com/office/powerpoint/2010/main" val="33712854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1142</TotalTime>
  <Words>920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Wingdings 2</vt:lpstr>
      <vt:lpstr>Retrospect</vt:lpstr>
      <vt:lpstr>Science Year 11</vt:lpstr>
      <vt:lpstr>Overview</vt:lpstr>
      <vt:lpstr>The Course </vt:lpstr>
      <vt:lpstr>The Combined Science Exams</vt:lpstr>
      <vt:lpstr>The Trilogy Exams</vt:lpstr>
      <vt:lpstr>Combined Exam Dates</vt:lpstr>
      <vt:lpstr>Tier of Entry</vt:lpstr>
      <vt:lpstr>Mathematical Requirements</vt:lpstr>
      <vt:lpstr>Assessments</vt:lpstr>
      <vt:lpstr>The Exam Questions</vt:lpstr>
      <vt:lpstr>Revision Guides</vt:lpstr>
      <vt:lpstr>Exam Preparation</vt:lpstr>
      <vt:lpstr>Online help…</vt:lpstr>
      <vt:lpstr>“I can’t help, I don’t know any Science”</vt:lpstr>
      <vt:lpstr>“I can’t help, I don’t know any Science”</vt:lpstr>
      <vt:lpstr>Any Questions?</vt:lpstr>
      <vt:lpstr>Demand of Questions</vt:lpstr>
      <vt:lpstr>How will they be demanding?</vt:lpstr>
      <vt:lpstr>How will they be demanding?</vt:lpstr>
      <vt:lpstr>Question Design</vt:lpstr>
      <vt:lpstr>Question Approach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Year 11</dc:title>
  <dc:creator>A. McAleese</dc:creator>
  <cp:lastModifiedBy>E. Pugh (WOL)</cp:lastModifiedBy>
  <cp:revision>38</cp:revision>
  <cp:lastPrinted>2017-10-15T21:13:49Z</cp:lastPrinted>
  <dcterms:created xsi:type="dcterms:W3CDTF">2016-10-06T16:22:34Z</dcterms:created>
  <dcterms:modified xsi:type="dcterms:W3CDTF">2020-10-08T09:23:59Z</dcterms:modified>
</cp:coreProperties>
</file>