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1770-7B3C-4AA6-8D2B-127F0FF29D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1CAB9C-8D25-42D4-9CCB-7F5E42EA9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42C273-8BA1-4A23-B311-5F05816804B3}"/>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5" name="Footer Placeholder 4">
            <a:extLst>
              <a:ext uri="{FF2B5EF4-FFF2-40B4-BE49-F238E27FC236}">
                <a16:creationId xmlns:a16="http://schemas.microsoft.com/office/drawing/2014/main" id="{80CE2ADD-E19F-4C48-A4B6-C2144AEAA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C15B2-4D16-4116-8949-2F9CE7611669}"/>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103130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B234-2B09-4816-B15E-F06AD1424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F83480-457C-4FC3-9B8A-6133C3E55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B962F-EEB4-4A53-A229-C4D10ECE29CB}"/>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5" name="Footer Placeholder 4">
            <a:extLst>
              <a:ext uri="{FF2B5EF4-FFF2-40B4-BE49-F238E27FC236}">
                <a16:creationId xmlns:a16="http://schemas.microsoft.com/office/drawing/2014/main" id="{84F74369-49FE-4931-967A-52C41AABE8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495AC-1914-475E-A91D-50EF74DEE552}"/>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4271632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5245A-DAF3-4EEA-AB63-182F191781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5908F-7674-49A1-9BC0-05E92DD48B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74EBC0-0F50-4AC0-BA75-AEED0027B960}"/>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5" name="Footer Placeholder 4">
            <a:extLst>
              <a:ext uri="{FF2B5EF4-FFF2-40B4-BE49-F238E27FC236}">
                <a16:creationId xmlns:a16="http://schemas.microsoft.com/office/drawing/2014/main" id="{CF52B5AA-723E-4850-8E64-92EAA47B79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D9881F-38F0-4C16-89A2-EBBF643B6B1E}"/>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112293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9AE5-7084-47DA-9A38-43EBA5D44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E0B7AF-7D5B-4207-A59F-A03830046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F252C-40D0-4CCE-8B2D-23529DFBBB14}"/>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5" name="Footer Placeholder 4">
            <a:extLst>
              <a:ext uri="{FF2B5EF4-FFF2-40B4-BE49-F238E27FC236}">
                <a16:creationId xmlns:a16="http://schemas.microsoft.com/office/drawing/2014/main" id="{B41E6C0C-23A7-40B5-AFF8-DD07AAB4B3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A4FC98-F53C-433D-BA3D-88054FA780E5}"/>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16262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CAA6-45E6-436B-B6A7-61551E4F54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C1473F-B265-4407-BB39-D81F1FA9E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B950D-93AD-47B1-818B-719C45D5BA3A}"/>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5" name="Footer Placeholder 4">
            <a:extLst>
              <a:ext uri="{FF2B5EF4-FFF2-40B4-BE49-F238E27FC236}">
                <a16:creationId xmlns:a16="http://schemas.microsoft.com/office/drawing/2014/main" id="{59A9C8AA-43FC-41DE-8A91-100A246E0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DF58B6-CB10-4A8F-8849-CC77C9FE4BC5}"/>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258155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083-64E5-46F1-94F4-CB28A554CF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3F68A-7A20-431B-9C90-6BF034E5A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56D400-74C3-49B7-A3E7-E44C4EC96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203F23-F9A8-4C98-B3C3-45CC5A37E316}"/>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6" name="Footer Placeholder 5">
            <a:extLst>
              <a:ext uri="{FF2B5EF4-FFF2-40B4-BE49-F238E27FC236}">
                <a16:creationId xmlns:a16="http://schemas.microsoft.com/office/drawing/2014/main" id="{34276721-3989-40FA-AB3D-8A4FE59996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E1ADAB-65D1-4774-B1EE-34155628481B}"/>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306552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27D2-1A3B-4AA0-91EB-95C3382E11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457DB-6F80-4A26-8301-AE27049CC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EBED57-C8A2-4CBB-ADFC-09C68A7CBD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6D624-EB5B-49F5-9E36-FC0162ADA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CFE9F6-CCED-495D-8A68-D4CA5CF33C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F3D592-7E8E-4FDB-B4C4-454A6A9FE565}"/>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8" name="Footer Placeholder 7">
            <a:extLst>
              <a:ext uri="{FF2B5EF4-FFF2-40B4-BE49-F238E27FC236}">
                <a16:creationId xmlns:a16="http://schemas.microsoft.com/office/drawing/2014/main" id="{9CC2B110-9B36-452A-93CF-90FD01F203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1207D5-1080-4EF9-B663-9AA5163C4036}"/>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487749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5883-1F15-4103-8DC4-0F228CFB64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4D71D7-5BF7-463B-9A90-F49C2E70CD41}"/>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4" name="Footer Placeholder 3">
            <a:extLst>
              <a:ext uri="{FF2B5EF4-FFF2-40B4-BE49-F238E27FC236}">
                <a16:creationId xmlns:a16="http://schemas.microsoft.com/office/drawing/2014/main" id="{08B6E8E4-B974-418F-817B-C243559755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2B4A62-72CD-44A9-877C-63196A2989ED}"/>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154812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DA665-5B89-44BF-853A-082BC2C3F63B}"/>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3" name="Footer Placeholder 2">
            <a:extLst>
              <a:ext uri="{FF2B5EF4-FFF2-40B4-BE49-F238E27FC236}">
                <a16:creationId xmlns:a16="http://schemas.microsoft.com/office/drawing/2014/main" id="{090E7158-FF04-47AC-8D4A-B5012FC824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685002-D7AC-4A65-8B8C-14DD802A53A5}"/>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2937026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88B7-DD48-44B5-9B0F-349CC8258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70EAA7-8FFE-48DA-84F2-7E18E5C33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4D98BC-27B4-4795-9E9F-55D950DEC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740D7-32C2-4666-8EB5-763C40D79BD6}"/>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6" name="Footer Placeholder 5">
            <a:extLst>
              <a:ext uri="{FF2B5EF4-FFF2-40B4-BE49-F238E27FC236}">
                <a16:creationId xmlns:a16="http://schemas.microsoft.com/office/drawing/2014/main" id="{816649C0-D614-4AB8-9A53-8D5FDE1852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54C3B8-B1C9-4B33-AB4E-F16716D05FEE}"/>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204275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25F5-5D61-4DF8-87DB-504CF6D22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932073-53B6-41C1-A797-9E55C26B5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C96AD8-38A8-4D47-A004-165CB1BE3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F48E7-EA44-4C91-92FD-11212468D25C}"/>
              </a:ext>
            </a:extLst>
          </p:cNvPr>
          <p:cNvSpPr>
            <a:spLocks noGrp="1"/>
          </p:cNvSpPr>
          <p:nvPr>
            <p:ph type="dt" sz="half" idx="10"/>
          </p:nvPr>
        </p:nvSpPr>
        <p:spPr/>
        <p:txBody>
          <a:bodyPr/>
          <a:lstStyle/>
          <a:p>
            <a:fld id="{8A817D98-8DDE-438A-BBC7-A23BAB839279}" type="datetimeFigureOut">
              <a:rPr lang="en-GB" smtClean="0"/>
              <a:t>18/01/2021</a:t>
            </a:fld>
            <a:endParaRPr lang="en-GB"/>
          </a:p>
        </p:txBody>
      </p:sp>
      <p:sp>
        <p:nvSpPr>
          <p:cNvPr id="6" name="Footer Placeholder 5">
            <a:extLst>
              <a:ext uri="{FF2B5EF4-FFF2-40B4-BE49-F238E27FC236}">
                <a16:creationId xmlns:a16="http://schemas.microsoft.com/office/drawing/2014/main" id="{BC32381F-75FE-4FA9-B04E-B1BDA30F9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B63DEB-AFB2-4C33-8A3D-A10C0A92CD77}"/>
              </a:ext>
            </a:extLst>
          </p:cNvPr>
          <p:cNvSpPr>
            <a:spLocks noGrp="1"/>
          </p:cNvSpPr>
          <p:nvPr>
            <p:ph type="sldNum" sz="quarter" idx="12"/>
          </p:nvPr>
        </p:nvSpPr>
        <p:spPr/>
        <p:txBody>
          <a:bodyPr/>
          <a:lstStyle/>
          <a:p>
            <a:fld id="{7863B02D-EC78-4B9E-A3D4-CFAB2F53F9B9}" type="slidenum">
              <a:rPr lang="en-GB" smtClean="0"/>
              <a:t>‹#›</a:t>
            </a:fld>
            <a:endParaRPr lang="en-GB"/>
          </a:p>
        </p:txBody>
      </p:sp>
    </p:spTree>
    <p:extLst>
      <p:ext uri="{BB962C8B-B14F-4D97-AF65-F5344CB8AC3E}">
        <p14:creationId xmlns:p14="http://schemas.microsoft.com/office/powerpoint/2010/main" val="261503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1FF2A-FBE8-42ED-814F-AEA632EC0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6EE87-54BB-4FC6-956C-0FB0F6DC2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40CB02-4F56-4E6E-9473-C28CB71C43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17D98-8DDE-438A-BBC7-A23BAB839279}" type="datetimeFigureOut">
              <a:rPr lang="en-GB" smtClean="0"/>
              <a:t>18/01/2021</a:t>
            </a:fld>
            <a:endParaRPr lang="en-GB"/>
          </a:p>
        </p:txBody>
      </p:sp>
      <p:sp>
        <p:nvSpPr>
          <p:cNvPr id="5" name="Footer Placeholder 4">
            <a:extLst>
              <a:ext uri="{FF2B5EF4-FFF2-40B4-BE49-F238E27FC236}">
                <a16:creationId xmlns:a16="http://schemas.microsoft.com/office/drawing/2014/main" id="{A986CC14-A0E9-427A-BD93-A8567A752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4C8370-A1D6-4183-9B55-0DE91678E2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3B02D-EC78-4B9E-A3D4-CFAB2F53F9B9}" type="slidenum">
              <a:rPr lang="en-GB" smtClean="0"/>
              <a:t>‹#›</a:t>
            </a:fld>
            <a:endParaRPr lang="en-GB"/>
          </a:p>
        </p:txBody>
      </p:sp>
    </p:spTree>
    <p:extLst>
      <p:ext uri="{BB962C8B-B14F-4D97-AF65-F5344CB8AC3E}">
        <p14:creationId xmlns:p14="http://schemas.microsoft.com/office/powerpoint/2010/main" val="320810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g"/><Relationship Id="rId3" Type="http://schemas.microsoft.com/office/2007/relationships/media" Target="../media/media2.m4a"/><Relationship Id="rId7" Type="http://schemas.openxmlformats.org/officeDocument/2006/relationships/image" Target="../media/image2.jpg"/><Relationship Id="rId12" Type="http://schemas.openxmlformats.org/officeDocument/2006/relationships/image" Target="../media/image7.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jpg"/><Relationship Id="rId11" Type="http://schemas.openxmlformats.org/officeDocument/2006/relationships/image" Target="../media/image6.jpg"/><Relationship Id="rId5" Type="http://schemas.openxmlformats.org/officeDocument/2006/relationships/slideLayout" Target="../slideLayouts/slideLayout2.xml"/><Relationship Id="rId10" Type="http://schemas.openxmlformats.org/officeDocument/2006/relationships/image" Target="../media/image5.jpg"/><Relationship Id="rId4" Type="http://schemas.openxmlformats.org/officeDocument/2006/relationships/audio" Target="../media/media2.m4a"/><Relationship Id="rId9" Type="http://schemas.openxmlformats.org/officeDocument/2006/relationships/image" Target="../media/image4.jpe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80000"/>
            <a:lum/>
          </a:blip>
          <a:srcRect/>
          <a:stretch>
            <a:fillRect l="-15000" t="-15000" r="22000" b="-54000"/>
          </a:stretch>
        </a:blipFill>
        <a:effectLst/>
      </p:bgPr>
    </p:bg>
    <p:spTree>
      <p:nvGrpSpPr>
        <p:cNvPr id="1" name=""/>
        <p:cNvGrpSpPr/>
        <p:nvPr/>
      </p:nvGrpSpPr>
      <p:grpSpPr>
        <a:xfrm>
          <a:off x="0" y="0"/>
          <a:ext cx="0" cy="0"/>
          <a:chOff x="0" y="0"/>
          <a:chExt cx="0" cy="0"/>
        </a:xfrm>
      </p:grpSpPr>
      <p:sp>
        <p:nvSpPr>
          <p:cNvPr id="6" name="Rounded Rectangle 5"/>
          <p:cNvSpPr/>
          <p:nvPr/>
        </p:nvSpPr>
        <p:spPr>
          <a:xfrm>
            <a:off x="4970831" y="113462"/>
            <a:ext cx="6899767" cy="53472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a:p>
            <a:pPr algn="ctr"/>
            <a:r>
              <a:rPr lang="en-GB" sz="3600" dirty="0">
                <a:solidFill>
                  <a:schemeClr val="tx1"/>
                </a:solidFill>
              </a:rPr>
              <a:t>Subject: </a:t>
            </a:r>
            <a:r>
              <a:rPr lang="en-GB" sz="3600" dirty="0">
                <a:solidFill>
                  <a:schemeClr val="tx1"/>
                </a:solidFill>
                <a:latin typeface="Accord Heavy SF" panose="020BE200000000000000" pitchFamily="34" charset="0"/>
              </a:rPr>
              <a:t>ART</a:t>
            </a:r>
            <a:r>
              <a:rPr lang="en-GB" sz="3600" dirty="0">
                <a:solidFill>
                  <a:schemeClr val="tx1"/>
                </a:solidFill>
              </a:rPr>
              <a:t> </a:t>
            </a:r>
          </a:p>
          <a:p>
            <a:pPr algn="ctr"/>
            <a:endParaRPr lang="en-GB" dirty="0">
              <a:solidFill>
                <a:schemeClr val="tx1"/>
              </a:solidFill>
            </a:endParaRPr>
          </a:p>
          <a:p>
            <a:pPr algn="ctr"/>
            <a:endParaRPr lang="en-GB" dirty="0">
              <a:solidFill>
                <a:schemeClr val="tx1"/>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6133" y="734653"/>
            <a:ext cx="1901593" cy="2535458"/>
          </a:xfrm>
          <a:prstGeom prst="rect">
            <a:avLst/>
          </a:prstGeom>
        </p:spPr>
      </p:pic>
      <p:pic>
        <p:nvPicPr>
          <p:cNvPr id="7" name="Picture 6"/>
          <p:cNvPicPr>
            <a:picLocks noChangeAspect="1"/>
          </p:cNvPicPr>
          <p:nvPr/>
        </p:nvPicPr>
        <p:blipFill rotWithShape="1">
          <a:blip r:embed="rId8" cstate="hqprint">
            <a:extLst>
              <a:ext uri="{28A0092B-C50C-407E-A947-70E740481C1C}">
                <a14:useLocalDpi xmlns:a14="http://schemas.microsoft.com/office/drawing/2010/main" val="0"/>
              </a:ext>
            </a:extLst>
          </a:blip>
          <a:srcRect l="4734" t="7819" r="4598" b="10088"/>
          <a:stretch/>
        </p:blipFill>
        <p:spPr>
          <a:xfrm>
            <a:off x="7044412" y="212382"/>
            <a:ext cx="2955074" cy="1957023"/>
          </a:xfrm>
          <a:prstGeom prst="rect">
            <a:avLst/>
          </a:prstGeom>
          <a:blipFill>
            <a:blip r:embed="rId6">
              <a:alphaModFix amt="80000"/>
            </a:blip>
            <a:stretch>
              <a:fillRect/>
            </a:stretch>
          </a:blipFill>
        </p:spPr>
      </p:pic>
      <p:pic>
        <p:nvPicPr>
          <p:cNvPr id="9" name="Picture 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63071" y="459426"/>
            <a:ext cx="1783081" cy="1783081"/>
          </a:xfrm>
          <a:prstGeom prst="rect">
            <a:avLst/>
          </a:prstGeom>
        </p:spPr>
      </p:pic>
      <p:pic>
        <p:nvPicPr>
          <p:cNvPr id="10" name="Picture 9"/>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868057" y="3327372"/>
            <a:ext cx="3183887" cy="2133311"/>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6423" y="2169405"/>
            <a:ext cx="1840823" cy="1314873"/>
          </a:xfrm>
          <a:prstGeom prst="rect">
            <a:avLst/>
          </a:prstGeom>
        </p:spPr>
      </p:pic>
      <p:pic>
        <p:nvPicPr>
          <p:cNvPr id="12" name="Picture 11"/>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051944" y="3484278"/>
            <a:ext cx="1324151" cy="1765534"/>
          </a:xfrm>
          <a:prstGeom prst="rect">
            <a:avLst/>
          </a:prstGeom>
        </p:spPr>
      </p:pic>
      <p:pic>
        <p:nvPicPr>
          <p:cNvPr id="13" name="Picture 1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625802" y="3270111"/>
            <a:ext cx="1471673" cy="1606689"/>
          </a:xfrm>
          <a:prstGeom prst="rect">
            <a:avLst/>
          </a:prstGeom>
        </p:spPr>
      </p:pic>
      <p:pic>
        <p:nvPicPr>
          <p:cNvPr id="2" name="student testimonial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851525" y="3184525"/>
            <a:ext cx="487363" cy="487363"/>
          </a:xfrm>
          <a:prstGeom prst="rect">
            <a:avLst/>
          </a:prstGeom>
        </p:spPr>
      </p:pic>
      <p:pic>
        <p:nvPicPr>
          <p:cNvPr id="1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754611" y="5911211"/>
            <a:ext cx="487363" cy="487363"/>
          </a:xfrm>
          <a:prstGeom prst="rect">
            <a:avLst/>
          </a:prstGeom>
          <a:effectLst>
            <a:glow rad="127000">
              <a:schemeClr val="bg1">
                <a:alpha val="58000"/>
              </a:schemeClr>
            </a:glow>
            <a:softEdge rad="25400"/>
          </a:effectLst>
        </p:spPr>
      </p:pic>
    </p:spTree>
    <p:extLst>
      <p:ext uri="{BB962C8B-B14F-4D97-AF65-F5344CB8AC3E}">
        <p14:creationId xmlns:p14="http://schemas.microsoft.com/office/powerpoint/2010/main" val="2161070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300"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ounded Rectangle 5"/>
          <p:cNvSpPr/>
          <p:nvPr/>
        </p:nvSpPr>
        <p:spPr>
          <a:xfrm>
            <a:off x="152400" y="200025"/>
            <a:ext cx="11839575" cy="62930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 What does an ideal Art student look like?</a:t>
            </a:r>
          </a:p>
          <a:p>
            <a:endParaRPr lang="en-GB" sz="700" b="1" dirty="0">
              <a:solidFill>
                <a:schemeClr val="tx1"/>
              </a:solidFill>
            </a:endParaRPr>
          </a:p>
          <a:p>
            <a:r>
              <a:rPr lang="en-GB" sz="1600" dirty="0">
                <a:solidFill>
                  <a:schemeClr val="tx1"/>
                </a:solidFill>
              </a:rPr>
              <a:t>You will be a curious and creative person with an ability to explore and create, through the stimulus that you are given and the world around you! You will have a passion for drawing and will have confidence when it comes to applying formal skills. You take note of the world around you and are critical and self reflective. You are able to effectively apply skills learnt at KS3. You are open to feedback, proactive and are keen to explore and experiment with a wide range of techniques and processes. </a:t>
            </a:r>
          </a:p>
          <a:p>
            <a:endParaRPr lang="en-GB" sz="700" b="1" dirty="0">
              <a:solidFill>
                <a:schemeClr val="tx1"/>
              </a:solidFill>
            </a:endParaRPr>
          </a:p>
          <a:p>
            <a:r>
              <a:rPr lang="en-GB" sz="1600" b="1" dirty="0">
                <a:solidFill>
                  <a:schemeClr val="tx1"/>
                </a:solidFill>
              </a:rPr>
              <a:t>What does the course entail?</a:t>
            </a:r>
          </a:p>
          <a:p>
            <a:endParaRPr lang="en-GB" sz="700" b="1" dirty="0">
              <a:solidFill>
                <a:schemeClr val="tx1"/>
              </a:solidFill>
            </a:endParaRPr>
          </a:p>
          <a:p>
            <a:r>
              <a:rPr lang="en-GB" sz="1600" dirty="0">
                <a:solidFill>
                  <a:schemeClr val="tx1"/>
                </a:solidFill>
              </a:rPr>
              <a:t>You will work from 2 themes one in year 10 and the other in year 11, these themes will then tie together to develop a considered and extensive final out come. In the January of year 11 you will be given an externally assessed theme. </a:t>
            </a:r>
          </a:p>
          <a:p>
            <a:r>
              <a:rPr lang="en-GB" sz="1600" dirty="0">
                <a:solidFill>
                  <a:schemeClr val="tx1"/>
                </a:solidFill>
              </a:rPr>
              <a:t>Although art is mainly a practical subject, you will be expected to record your opinions and explain your decisions of how you made your work through written feedback. The course although diverse in content and ways of working; does however, require a high level of drawing. </a:t>
            </a:r>
          </a:p>
          <a:p>
            <a:endParaRPr lang="en-GB" sz="700" b="1" dirty="0">
              <a:solidFill>
                <a:schemeClr val="tx1"/>
              </a:solidFill>
            </a:endParaRPr>
          </a:p>
          <a:p>
            <a:r>
              <a:rPr lang="en-GB" sz="1600" b="1" dirty="0">
                <a:solidFill>
                  <a:schemeClr val="tx1"/>
                </a:solidFill>
              </a:rPr>
              <a:t>How will students be assessed?</a:t>
            </a:r>
          </a:p>
          <a:p>
            <a:r>
              <a:rPr lang="en-GB" sz="1600" dirty="0">
                <a:solidFill>
                  <a:schemeClr val="tx1"/>
                </a:solidFill>
              </a:rPr>
              <a:t>Unit 1 ‐ 2 pieces of coursework produced across Yr10 and Yr11. Classwork and homework included. This is 60% of the final grade. </a:t>
            </a:r>
          </a:p>
          <a:p>
            <a:r>
              <a:rPr lang="en-GB" sz="1600" dirty="0">
                <a:solidFill>
                  <a:schemeClr val="tx1"/>
                </a:solidFill>
              </a:rPr>
              <a:t>Unit 2 ‐ Externally Set Assignment. This 40% of the final grade.  Includes prep for the exam in the form of a sketchbook with a final piece being completed in exam conditions across a 10 hour time period </a:t>
            </a:r>
          </a:p>
          <a:p>
            <a:endParaRPr lang="en-GB" sz="700" b="1" dirty="0">
              <a:solidFill>
                <a:schemeClr val="tx1"/>
              </a:solidFill>
            </a:endParaRPr>
          </a:p>
          <a:p>
            <a:r>
              <a:rPr lang="en-GB" sz="1600" b="1" dirty="0">
                <a:solidFill>
                  <a:schemeClr val="tx1"/>
                </a:solidFill>
              </a:rPr>
              <a:t>Where can this lead to?</a:t>
            </a:r>
            <a:endParaRPr lang="en-GB" sz="1600" dirty="0">
              <a:solidFill>
                <a:schemeClr val="tx1"/>
              </a:solidFill>
            </a:endParaRPr>
          </a:p>
          <a:p>
            <a:r>
              <a:rPr lang="en-GB" sz="1600" dirty="0">
                <a:solidFill>
                  <a:schemeClr val="tx1"/>
                </a:solidFill>
              </a:rPr>
              <a:t>The obvious routes are A levels and BTECs and then a career in Fine Art or art related careers. Such as architecture, fashion, film, media...  Many universities and job providers look for Art as a qualification, as they welcome students with creativity and innovation. Law degrees require critical thinkers, a skill that sometimes get over looked!</a:t>
            </a:r>
          </a:p>
          <a:p>
            <a:endParaRPr lang="en-GB" dirty="0">
              <a:solidFill>
                <a:schemeClr val="tx1"/>
              </a:solidFill>
            </a:endParaRPr>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4175" y="5661025"/>
            <a:ext cx="487363" cy="487363"/>
          </a:xfrm>
          <a:prstGeom prst="rect">
            <a:avLst/>
          </a:prstGeom>
        </p:spPr>
      </p:pic>
    </p:spTree>
    <p:extLst>
      <p:ext uri="{BB962C8B-B14F-4D97-AF65-F5344CB8AC3E}">
        <p14:creationId xmlns:p14="http://schemas.microsoft.com/office/powerpoint/2010/main" val="418754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37"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5011</TotalTime>
  <Words>360</Words>
  <Application>Microsoft Office PowerPoint</Application>
  <PresentationFormat>Widescreen</PresentationFormat>
  <Paragraphs>17</Paragraphs>
  <Slides>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Accord Heavy SF</vt: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Clocks</dc:title>
  <dc:creator>Tina Charteress</dc:creator>
  <cp:lastModifiedBy>V. Ayres (WOL)</cp:lastModifiedBy>
  <cp:revision>48</cp:revision>
  <dcterms:created xsi:type="dcterms:W3CDTF">2019-12-17T18:54:16Z</dcterms:created>
  <dcterms:modified xsi:type="dcterms:W3CDTF">2021-01-18T18:48:15Z</dcterms:modified>
</cp:coreProperties>
</file>