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59" r:id="rId16"/>
    <p:sldId id="269" r:id="rId17"/>
    <p:sldId id="270" r:id="rId18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C07CBF-80E1-472B-AB5F-36E0DF1A7D69}" v="13" dt="2021-07-02T10:40:40.26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980" y="-9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700395" y="8629141"/>
            <a:ext cx="1620520" cy="1800225"/>
          </a:xfrm>
          <a:custGeom>
            <a:avLst/>
            <a:gdLst/>
            <a:ahLst/>
            <a:cxnLst/>
            <a:rect l="l" t="t" r="r" b="b"/>
            <a:pathLst>
              <a:path w="1620520" h="1800225">
                <a:moveTo>
                  <a:pt x="1620011" y="0"/>
                </a:moveTo>
                <a:lnTo>
                  <a:pt x="0" y="1799996"/>
                </a:lnTo>
                <a:lnTo>
                  <a:pt x="1620011" y="1799996"/>
                </a:lnTo>
                <a:lnTo>
                  <a:pt x="162001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64452" y="241210"/>
            <a:ext cx="612140" cy="10187940"/>
          </a:xfrm>
          <a:custGeom>
            <a:avLst/>
            <a:gdLst/>
            <a:ahLst/>
            <a:cxnLst/>
            <a:rect l="l" t="t" r="r" b="b"/>
            <a:pathLst>
              <a:path w="612140" h="10187940">
                <a:moveTo>
                  <a:pt x="612000" y="0"/>
                </a:moveTo>
                <a:lnTo>
                  <a:pt x="0" y="0"/>
                </a:lnTo>
                <a:lnTo>
                  <a:pt x="0" y="10187940"/>
                </a:lnTo>
                <a:lnTo>
                  <a:pt x="612000" y="10187940"/>
                </a:lnTo>
                <a:lnTo>
                  <a:pt x="61200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76452" y="1520697"/>
            <a:ext cx="288290" cy="8909050"/>
          </a:xfrm>
          <a:custGeom>
            <a:avLst/>
            <a:gdLst/>
            <a:ahLst/>
            <a:cxnLst/>
            <a:rect l="l" t="t" r="r" b="b"/>
            <a:pathLst>
              <a:path w="288290" h="8909050">
                <a:moveTo>
                  <a:pt x="0" y="8908453"/>
                </a:moveTo>
                <a:lnTo>
                  <a:pt x="287997" y="8908453"/>
                </a:lnTo>
                <a:lnTo>
                  <a:pt x="287997" y="0"/>
                </a:lnTo>
                <a:lnTo>
                  <a:pt x="0" y="0"/>
                </a:lnTo>
                <a:lnTo>
                  <a:pt x="0" y="8908453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64452" y="10429137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>
                <a:moveTo>
                  <a:pt x="7055954" y="0"/>
                </a:moveTo>
                <a:lnTo>
                  <a:pt x="0" y="0"/>
                </a:lnTo>
              </a:path>
            </a:pathLst>
          </a:custGeom>
          <a:ln w="34925">
            <a:solidFill>
              <a:srgbClr val="99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132448" y="9061195"/>
            <a:ext cx="1188085" cy="1368425"/>
          </a:xfrm>
          <a:custGeom>
            <a:avLst/>
            <a:gdLst/>
            <a:ahLst/>
            <a:cxnLst/>
            <a:rect l="l" t="t" r="r" b="b"/>
            <a:pathLst>
              <a:path w="1188084" h="1368425">
                <a:moveTo>
                  <a:pt x="1187957" y="0"/>
                </a:moveTo>
                <a:lnTo>
                  <a:pt x="0" y="1367942"/>
                </a:lnTo>
                <a:lnTo>
                  <a:pt x="1187957" y="1367942"/>
                </a:lnTo>
                <a:lnTo>
                  <a:pt x="1187957" y="0"/>
                </a:lnTo>
                <a:close/>
              </a:path>
            </a:pathLst>
          </a:custGeom>
          <a:solidFill>
            <a:srgbClr val="66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96102" y="241819"/>
            <a:ext cx="1424304" cy="180554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6898" y="240918"/>
            <a:ext cx="5622925" cy="127977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1559" y="137870"/>
            <a:ext cx="6999731" cy="1529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1063" y="3308730"/>
            <a:ext cx="6500723" cy="6438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hyperlink" Target="http://www.wollastonschool.com/" TargetMode="External"/><Relationship Id="rId4" Type="http://schemas.openxmlformats.org/officeDocument/2006/relationships/hyperlink" Target="mailto:headteacher@wollaston-school.ne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13" Type="http://schemas.openxmlformats.org/officeDocument/2006/relationships/image" Target="../media/image48.jpg"/><Relationship Id="rId3" Type="http://schemas.openxmlformats.org/officeDocument/2006/relationships/image" Target="../media/image38.png"/><Relationship Id="rId7" Type="http://schemas.openxmlformats.org/officeDocument/2006/relationships/image" Target="../media/image42.jpg"/><Relationship Id="rId12" Type="http://schemas.openxmlformats.org/officeDocument/2006/relationships/image" Target="../media/image47.jpg"/><Relationship Id="rId17" Type="http://schemas.openxmlformats.org/officeDocument/2006/relationships/image" Target="../media/image52.png"/><Relationship Id="rId2" Type="http://schemas.openxmlformats.org/officeDocument/2006/relationships/image" Target="../media/image1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11" Type="http://schemas.openxmlformats.org/officeDocument/2006/relationships/image" Target="../media/image46.jpg"/><Relationship Id="rId5" Type="http://schemas.openxmlformats.org/officeDocument/2006/relationships/image" Target="../media/image40.jpg"/><Relationship Id="rId15" Type="http://schemas.openxmlformats.org/officeDocument/2006/relationships/image" Target="../media/image50.jpg"/><Relationship Id="rId10" Type="http://schemas.openxmlformats.org/officeDocument/2006/relationships/image" Target="../media/image45.jpg"/><Relationship Id="rId4" Type="http://schemas.openxmlformats.org/officeDocument/2006/relationships/image" Target="../media/image39.jpg"/><Relationship Id="rId9" Type="http://schemas.openxmlformats.org/officeDocument/2006/relationships/image" Target="../media/image44.jpg"/><Relationship Id="rId14" Type="http://schemas.openxmlformats.org/officeDocument/2006/relationships/image" Target="../media/image4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llaston-school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.png"/><Relationship Id="rId7" Type="http://schemas.openxmlformats.org/officeDocument/2006/relationships/image" Target="../media/image1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7.jpg"/><Relationship Id="rId7" Type="http://schemas.openxmlformats.org/officeDocument/2006/relationships/image" Target="../media/image2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6.pn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8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2524" y="10437735"/>
            <a:ext cx="6127750" cy="0"/>
          </a:xfrm>
          <a:custGeom>
            <a:avLst/>
            <a:gdLst/>
            <a:ahLst/>
            <a:cxnLst/>
            <a:rect l="l" t="t" r="r" b="b"/>
            <a:pathLst>
              <a:path w="6127750">
                <a:moveTo>
                  <a:pt x="0" y="0"/>
                </a:moveTo>
                <a:lnTo>
                  <a:pt x="6127534" y="0"/>
                </a:lnTo>
              </a:path>
            </a:pathLst>
          </a:custGeom>
          <a:ln w="34925">
            <a:solidFill>
              <a:srgbClr val="99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200810" y="241541"/>
            <a:ext cx="6113145" cy="9747885"/>
            <a:chOff x="1200810" y="241541"/>
            <a:chExt cx="6113145" cy="97478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0810" y="241541"/>
              <a:ext cx="6112636" cy="974775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8191" y="249681"/>
              <a:ext cx="1424305" cy="183603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98725">
              <a:lnSpc>
                <a:spcPts val="6340"/>
              </a:lnSpc>
              <a:spcBef>
                <a:spcPts val="95"/>
              </a:spcBef>
            </a:pPr>
            <a:r>
              <a:rPr spc="-5" dirty="0"/>
              <a:t>WOLLAS</a:t>
            </a:r>
            <a:r>
              <a:rPr spc="-105" dirty="0"/>
              <a:t>T</a:t>
            </a:r>
            <a:r>
              <a:rPr spc="-5" dirty="0"/>
              <a:t>ON</a:t>
            </a:r>
          </a:p>
          <a:p>
            <a:pPr marL="2498725">
              <a:lnSpc>
                <a:spcPts val="5500"/>
              </a:lnSpc>
            </a:pPr>
            <a:r>
              <a:rPr sz="4800" b="0" dirty="0">
                <a:latin typeface="Arial"/>
                <a:cs typeface="Arial"/>
              </a:rPr>
              <a:t>SCHOOL</a:t>
            </a:r>
            <a:endParaRPr sz="4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4002" y="232130"/>
            <a:ext cx="929005" cy="10241280"/>
          </a:xfrm>
          <a:custGeom>
            <a:avLst/>
            <a:gdLst/>
            <a:ahLst/>
            <a:cxnLst/>
            <a:rect l="l" t="t" r="r" b="b"/>
            <a:pathLst>
              <a:path w="929005" h="10241280">
                <a:moveTo>
                  <a:pt x="928522" y="0"/>
                </a:moveTo>
                <a:lnTo>
                  <a:pt x="0" y="0"/>
                </a:lnTo>
                <a:lnTo>
                  <a:pt x="0" y="10240772"/>
                </a:lnTo>
                <a:lnTo>
                  <a:pt x="928522" y="10240772"/>
                </a:lnTo>
                <a:lnTo>
                  <a:pt x="92852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2612" y="469385"/>
            <a:ext cx="614527" cy="946301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4660"/>
              </a:lnSpc>
              <a:tabLst>
                <a:tab pos="519430" algn="l"/>
              </a:tabLst>
            </a:pPr>
            <a:r>
              <a:rPr sz="4800" b="1" spc="-15" dirty="0">
                <a:solidFill>
                  <a:srgbClr val="FFFFFF"/>
                </a:solidFill>
                <a:latin typeface="Calibri"/>
                <a:cs typeface="Calibri"/>
              </a:rPr>
              <a:t>Uniform</a:t>
            </a:r>
            <a:r>
              <a:rPr sz="4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4800" b="1" spc="-30" dirty="0">
                <a:solidFill>
                  <a:srgbClr val="FFFFFF"/>
                </a:solidFill>
                <a:latin typeface="Calibri"/>
                <a:cs typeface="Calibri"/>
              </a:rPr>
              <a:t>and Equipment </a:t>
            </a:r>
            <a:r>
              <a:rPr sz="4800" b="1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lang="en-GB" sz="4800" b="1" dirty="0">
                <a:solidFill>
                  <a:srgbClr val="FFFFFF"/>
                </a:solidFill>
                <a:latin typeface="Calibri"/>
                <a:cs typeface="Calibri"/>
              </a:rPr>
              <a:t>21</a:t>
            </a:r>
            <a:r>
              <a:rPr sz="4800" b="1" dirty="0">
                <a:solidFill>
                  <a:srgbClr val="FFFFFF"/>
                </a:solidFill>
                <a:latin typeface="Calibri"/>
                <a:cs typeface="Calibri"/>
              </a:rPr>
              <a:t>—20</a:t>
            </a:r>
            <a:r>
              <a:rPr lang="en-GB" sz="4800" b="1" dirty="0">
                <a:solidFill>
                  <a:srgbClr val="FFFFFF"/>
                </a:solidFill>
                <a:latin typeface="Calibri"/>
                <a:cs typeface="Calibri"/>
              </a:rPr>
              <a:t>22</a:t>
            </a:r>
            <a:endParaRPr sz="48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72694" y="9111495"/>
            <a:ext cx="7050405" cy="1338580"/>
            <a:chOff x="272694" y="9111495"/>
            <a:chExt cx="7050405" cy="1338580"/>
          </a:xfrm>
        </p:grpSpPr>
        <p:sp>
          <p:nvSpPr>
            <p:cNvPr id="10" name="object 10"/>
            <p:cNvSpPr/>
            <p:nvPr/>
          </p:nvSpPr>
          <p:spPr>
            <a:xfrm>
              <a:off x="272694" y="9111495"/>
              <a:ext cx="3939540" cy="1112520"/>
            </a:xfrm>
            <a:custGeom>
              <a:avLst/>
              <a:gdLst/>
              <a:ahLst/>
              <a:cxnLst/>
              <a:rect l="l" t="t" r="r" b="b"/>
              <a:pathLst>
                <a:path w="3939540" h="1112520">
                  <a:moveTo>
                    <a:pt x="1882071" y="0"/>
                  </a:moveTo>
                  <a:lnTo>
                    <a:pt x="0" y="585513"/>
                  </a:lnTo>
                  <a:lnTo>
                    <a:pt x="682" y="719587"/>
                  </a:lnTo>
                  <a:lnTo>
                    <a:pt x="511" y="842714"/>
                  </a:lnTo>
                  <a:lnTo>
                    <a:pt x="0" y="902873"/>
                  </a:lnTo>
                  <a:lnTo>
                    <a:pt x="1819921" y="255562"/>
                  </a:lnTo>
                  <a:lnTo>
                    <a:pt x="3040310" y="403101"/>
                  </a:lnTo>
                  <a:lnTo>
                    <a:pt x="3725422" y="852876"/>
                  </a:lnTo>
                  <a:lnTo>
                    <a:pt x="3939514" y="1112271"/>
                  </a:lnTo>
                  <a:lnTo>
                    <a:pt x="3746139" y="807358"/>
                  </a:lnTo>
                  <a:lnTo>
                    <a:pt x="3095555" y="255275"/>
                  </a:lnTo>
                  <a:lnTo>
                    <a:pt x="1882071" y="0"/>
                  </a:lnTo>
                  <a:close/>
                </a:path>
              </a:pathLst>
            </a:custGeom>
            <a:solidFill>
              <a:srgbClr val="FFFFFF">
                <a:alpha val="1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0582" y="9988219"/>
              <a:ext cx="6672580" cy="461645"/>
            </a:xfrm>
            <a:custGeom>
              <a:avLst/>
              <a:gdLst/>
              <a:ahLst/>
              <a:cxnLst/>
              <a:rect l="l" t="t" r="r" b="b"/>
              <a:pathLst>
                <a:path w="6672580" h="461645">
                  <a:moveTo>
                    <a:pt x="6672072" y="0"/>
                  </a:moveTo>
                  <a:lnTo>
                    <a:pt x="0" y="0"/>
                  </a:lnTo>
                  <a:lnTo>
                    <a:pt x="0" y="461352"/>
                  </a:lnTo>
                  <a:lnTo>
                    <a:pt x="6672072" y="461352"/>
                  </a:lnTo>
                  <a:lnTo>
                    <a:pt x="667207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318005" y="8995163"/>
            <a:ext cx="5589270" cy="1223010"/>
          </a:xfrm>
          <a:prstGeom prst="rect">
            <a:avLst/>
          </a:prstGeom>
        </p:spPr>
        <p:txBody>
          <a:bodyPr vert="horz" wrap="square" lIns="0" tIns="325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60"/>
              </a:spcBef>
              <a:tabLst>
                <a:tab pos="1809750" algn="l"/>
                <a:tab pos="3964940" algn="l"/>
              </a:tabLst>
            </a:pPr>
            <a:r>
              <a:rPr sz="3600" dirty="0">
                <a:solidFill>
                  <a:srgbClr val="C0C0C0"/>
                </a:solidFill>
                <a:latin typeface="Calibri"/>
                <a:cs typeface="Calibri"/>
              </a:rPr>
              <a:t>INSPIRE	</a:t>
            </a:r>
            <a:r>
              <a:rPr sz="3600" spc="-75" dirty="0">
                <a:solidFill>
                  <a:srgbClr val="C0C0C0"/>
                </a:solidFill>
                <a:latin typeface="Calibri"/>
                <a:cs typeface="Calibri"/>
              </a:rPr>
              <a:t>MOTIVATE	</a:t>
            </a:r>
            <a:r>
              <a:rPr sz="3600" spc="-10" dirty="0">
                <a:solidFill>
                  <a:srgbClr val="C0C0C0"/>
                </a:solidFill>
                <a:latin typeface="Calibri"/>
                <a:cs typeface="Calibri"/>
              </a:rPr>
              <a:t>ACHIEVE</a:t>
            </a:r>
            <a:endParaRPr sz="3600">
              <a:latin typeface="Calibri"/>
              <a:cs typeface="Calibri"/>
            </a:endParaRPr>
          </a:p>
          <a:p>
            <a:pPr marL="464820">
              <a:lnSpc>
                <a:spcPct val="100000"/>
              </a:lnSpc>
              <a:spcBef>
                <a:spcPts val="965"/>
              </a:spcBef>
            </a:pPr>
            <a:r>
              <a:rPr sz="1100" dirty="0">
                <a:solidFill>
                  <a:srgbClr val="000085"/>
                </a:solidFill>
                <a:latin typeface="Calibri"/>
                <a:cs typeface="Calibri"/>
              </a:rPr>
              <a:t>Wollaston</a:t>
            </a:r>
            <a:r>
              <a:rPr sz="1100" spc="-5" dirty="0">
                <a:solidFill>
                  <a:srgbClr val="000085"/>
                </a:solidFill>
                <a:latin typeface="Calibri"/>
                <a:cs typeface="Calibri"/>
              </a:rPr>
              <a:t> School,</a:t>
            </a:r>
            <a:r>
              <a:rPr sz="1100" spc="70" dirty="0">
                <a:solidFill>
                  <a:srgbClr val="000085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0085"/>
                </a:solidFill>
                <a:latin typeface="Calibri"/>
                <a:cs typeface="Calibri"/>
              </a:rPr>
              <a:t>I</a:t>
            </a:r>
            <a:r>
              <a:rPr sz="1100" spc="-5" dirty="0">
                <a:solidFill>
                  <a:srgbClr val="000085"/>
                </a:solidFill>
                <a:latin typeface="Calibri"/>
                <a:cs typeface="Calibri"/>
              </a:rPr>
              <a:t>rchester</a:t>
            </a:r>
            <a:r>
              <a:rPr sz="1100" spc="5" dirty="0">
                <a:solidFill>
                  <a:srgbClr val="0000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85"/>
                </a:solidFill>
                <a:latin typeface="Calibri"/>
                <a:cs typeface="Calibri"/>
              </a:rPr>
              <a:t>Road,</a:t>
            </a:r>
            <a:r>
              <a:rPr sz="1100" spc="-10" dirty="0">
                <a:solidFill>
                  <a:srgbClr val="000085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000085"/>
                </a:solidFill>
                <a:latin typeface="Calibri"/>
                <a:cs typeface="Calibri"/>
              </a:rPr>
              <a:t>Wollaston,</a:t>
            </a:r>
            <a:r>
              <a:rPr sz="1100" spc="5" dirty="0">
                <a:solidFill>
                  <a:srgbClr val="000085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000085"/>
                </a:solidFill>
                <a:latin typeface="Calibri"/>
                <a:cs typeface="Calibri"/>
              </a:rPr>
              <a:t>Northants,</a:t>
            </a:r>
            <a:r>
              <a:rPr sz="1100" spc="25" dirty="0">
                <a:solidFill>
                  <a:srgbClr val="000085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000085"/>
                </a:solidFill>
                <a:latin typeface="Calibri"/>
                <a:cs typeface="Calibri"/>
              </a:rPr>
              <a:t>NN29 </a:t>
            </a:r>
            <a:r>
              <a:rPr sz="1100" dirty="0">
                <a:solidFill>
                  <a:srgbClr val="000085"/>
                </a:solidFill>
                <a:latin typeface="Calibri"/>
                <a:cs typeface="Calibri"/>
              </a:rPr>
              <a:t>7PH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0427" y="10273995"/>
            <a:ext cx="61696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4F4F4F"/>
                </a:solidFill>
                <a:latin typeface="Calibri"/>
                <a:cs typeface="Calibri"/>
              </a:rPr>
              <a:t>TEL:</a:t>
            </a:r>
            <a:r>
              <a:rPr sz="1000" b="1" spc="20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00085"/>
                </a:solidFill>
                <a:latin typeface="Calibri"/>
                <a:cs typeface="Calibri"/>
              </a:rPr>
              <a:t>01933</a:t>
            </a:r>
            <a:r>
              <a:rPr sz="1000" spc="20" dirty="0">
                <a:solidFill>
                  <a:srgbClr val="000085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00085"/>
                </a:solidFill>
                <a:latin typeface="Calibri"/>
                <a:cs typeface="Calibri"/>
              </a:rPr>
              <a:t>663501</a:t>
            </a:r>
            <a:r>
              <a:rPr sz="1000" spc="55" dirty="0">
                <a:solidFill>
                  <a:srgbClr val="000085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4F4F4F"/>
                </a:solidFill>
                <a:latin typeface="Calibri"/>
                <a:cs typeface="Calibri"/>
              </a:rPr>
              <a:t>FAX:</a:t>
            </a:r>
            <a:r>
              <a:rPr sz="1000" b="1" spc="30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00085"/>
                </a:solidFill>
                <a:latin typeface="Calibri"/>
                <a:cs typeface="Calibri"/>
              </a:rPr>
              <a:t>01933</a:t>
            </a:r>
            <a:r>
              <a:rPr sz="1000" spc="20" dirty="0">
                <a:solidFill>
                  <a:srgbClr val="000085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00085"/>
                </a:solidFill>
                <a:latin typeface="Calibri"/>
                <a:cs typeface="Calibri"/>
              </a:rPr>
              <a:t>665272</a:t>
            </a:r>
            <a:r>
              <a:rPr sz="1000" spc="20" dirty="0">
                <a:solidFill>
                  <a:srgbClr val="000085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4F4F4F"/>
                </a:solidFill>
                <a:latin typeface="Calibri"/>
                <a:cs typeface="Calibri"/>
              </a:rPr>
              <a:t>E-MAIL:</a:t>
            </a:r>
            <a:r>
              <a:rPr sz="1000" b="1" spc="25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0085"/>
                </a:solidFill>
                <a:latin typeface="Calibri"/>
                <a:cs typeface="Calibri"/>
                <a:hlinkClick r:id="rId4"/>
              </a:rPr>
              <a:t>headteacher@wollaston-school.net</a:t>
            </a:r>
            <a:r>
              <a:rPr sz="1000" spc="55" dirty="0">
                <a:solidFill>
                  <a:srgbClr val="000085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4F4F4F"/>
                </a:solidFill>
                <a:latin typeface="Calibri"/>
                <a:cs typeface="Calibri"/>
              </a:rPr>
              <a:t>WEB:</a:t>
            </a:r>
            <a:r>
              <a:rPr sz="1000" b="1" spc="15" dirty="0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00085"/>
                </a:solidFill>
                <a:latin typeface="Calibri"/>
                <a:cs typeface="Calibri"/>
                <a:hlinkClick r:id="rId5"/>
              </a:rPr>
              <a:t>www.wollastonschool.com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08810" y="3671823"/>
            <a:ext cx="4718685" cy="31518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608" y="456386"/>
            <a:ext cx="14249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latin typeface="Calibri"/>
                <a:cs typeface="Calibri"/>
              </a:rPr>
              <a:t>Co</a:t>
            </a:r>
            <a:r>
              <a:rPr sz="4800" spc="-60" dirty="0">
                <a:latin typeface="Calibri"/>
                <a:cs typeface="Calibri"/>
              </a:rPr>
              <a:t>a</a:t>
            </a:r>
            <a:r>
              <a:rPr sz="4800" dirty="0">
                <a:latin typeface="Calibri"/>
                <a:cs typeface="Calibri"/>
              </a:rPr>
              <a:t>ts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3682" y="2415285"/>
            <a:ext cx="4672330" cy="987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The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following</a:t>
            </a:r>
            <a:r>
              <a:rPr sz="1800" b="1" spc="-10" dirty="0">
                <a:latin typeface="Calibri"/>
                <a:cs typeface="Calibri"/>
              </a:rPr>
              <a:t> are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appropriate </a:t>
            </a:r>
            <a:r>
              <a:rPr sz="1800" b="1" spc="-5" dirty="0">
                <a:latin typeface="Calibri"/>
                <a:cs typeface="Calibri"/>
              </a:rPr>
              <a:t>uniform</a:t>
            </a:r>
            <a:r>
              <a:rPr sz="1800" b="1" spc="-10" dirty="0">
                <a:latin typeface="Calibri"/>
                <a:cs typeface="Calibri"/>
              </a:rPr>
              <a:t> items</a:t>
            </a:r>
            <a:r>
              <a:rPr sz="1800" spc="-1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50">
              <a:latin typeface="Calibri"/>
              <a:cs typeface="Calibri"/>
            </a:endParaRPr>
          </a:p>
          <a:p>
            <a:pPr marL="129539">
              <a:lnSpc>
                <a:spcPct val="100000"/>
              </a:lnSpc>
              <a:tabLst>
                <a:tab pos="2487930" algn="l"/>
              </a:tabLst>
            </a:pPr>
            <a:r>
              <a:rPr sz="1800" spc="-5" dirty="0">
                <a:latin typeface="Calibri"/>
                <a:cs typeface="Calibri"/>
              </a:rPr>
              <a:t>Hoodies	Branded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sweatshirts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52927" y="6777608"/>
            <a:ext cx="1295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Sport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zip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tops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89076" y="3510533"/>
            <a:ext cx="4406900" cy="6518909"/>
            <a:chOff x="1689076" y="3510533"/>
            <a:chExt cx="4406900" cy="6518909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42312" y="5992659"/>
              <a:ext cx="568794" cy="5687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56607" y="5957861"/>
              <a:ext cx="568794" cy="56879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9076" y="3584320"/>
              <a:ext cx="1804438" cy="216525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58763" y="3510533"/>
              <a:ext cx="1737055" cy="215265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34868" y="7173213"/>
              <a:ext cx="1698390" cy="22118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62680" y="9460433"/>
              <a:ext cx="568794" cy="56879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608" y="456386"/>
            <a:ext cx="12782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Calibri"/>
                <a:cs typeface="Calibri"/>
              </a:rPr>
              <a:t>Be</a:t>
            </a:r>
            <a:r>
              <a:rPr sz="4800" spc="-15" dirty="0">
                <a:latin typeface="Calibri"/>
                <a:cs typeface="Calibri"/>
              </a:rPr>
              <a:t>l</a:t>
            </a:r>
            <a:r>
              <a:rPr sz="4800" dirty="0">
                <a:latin typeface="Calibri"/>
                <a:cs typeface="Calibri"/>
              </a:rPr>
              <a:t>ts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366" y="2104389"/>
            <a:ext cx="5062855" cy="668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6930" marR="5080" indent="-2094864">
              <a:lnSpc>
                <a:spcPct val="1172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Belts (if </a:t>
            </a:r>
            <a:r>
              <a:rPr sz="1800" b="1" spc="-10" dirty="0">
                <a:latin typeface="Calibri"/>
                <a:cs typeface="Calibri"/>
              </a:rPr>
              <a:t>worn) </a:t>
            </a:r>
            <a:r>
              <a:rPr sz="1800" b="1" spc="-5" dirty="0">
                <a:latin typeface="Calibri"/>
                <a:cs typeface="Calibri"/>
              </a:rPr>
              <a:t>should </a:t>
            </a:r>
            <a:r>
              <a:rPr sz="1800" b="1" dirty="0">
                <a:latin typeface="Calibri"/>
                <a:cs typeface="Calibri"/>
              </a:rPr>
              <a:t>be </a:t>
            </a:r>
            <a:r>
              <a:rPr sz="1800" b="1" spc="-5" dirty="0">
                <a:latin typeface="Calibri"/>
                <a:cs typeface="Calibri"/>
              </a:rPr>
              <a:t>plain, </a:t>
            </a:r>
            <a:r>
              <a:rPr sz="1800" b="1" dirty="0">
                <a:latin typeface="Calibri"/>
                <a:cs typeface="Calibri"/>
              </a:rPr>
              <a:t>black </a:t>
            </a:r>
            <a:r>
              <a:rPr sz="1800" b="1" spc="-5" dirty="0">
                <a:latin typeface="Calibri"/>
                <a:cs typeface="Calibri"/>
              </a:rPr>
              <a:t>with no </a:t>
            </a:r>
            <a:r>
              <a:rPr sz="1800" b="1" spc="-10" dirty="0">
                <a:latin typeface="Calibri"/>
                <a:cs typeface="Calibri"/>
              </a:rPr>
              <a:t>studs </a:t>
            </a:r>
            <a:r>
              <a:rPr sz="1800" b="1" dirty="0">
                <a:latin typeface="Calibri"/>
                <a:cs typeface="Calibri"/>
              </a:rPr>
              <a:t>or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patterns.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89395" y="3261724"/>
            <a:ext cx="3594735" cy="6622415"/>
            <a:chOff x="1989395" y="3261724"/>
            <a:chExt cx="3594735" cy="66224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9046" y="3261724"/>
              <a:ext cx="491404" cy="49139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68292" y="4567111"/>
              <a:ext cx="490889" cy="49088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93393" y="3318177"/>
              <a:ext cx="2467892" cy="58392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16886" y="4513031"/>
              <a:ext cx="2367970" cy="10473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9395" y="7266112"/>
              <a:ext cx="2235450" cy="10911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60549" y="8822238"/>
              <a:ext cx="2523513" cy="10613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73600" y="7425220"/>
              <a:ext cx="568794" cy="56879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66035" y="9096540"/>
              <a:ext cx="568794" cy="56879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662429" y="6254876"/>
            <a:ext cx="4759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The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following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are </a:t>
            </a:r>
            <a:r>
              <a:rPr sz="1800" b="1" spc="-15" dirty="0">
                <a:latin typeface="Calibri"/>
                <a:cs typeface="Calibri"/>
              </a:rPr>
              <a:t>NOT </a:t>
            </a:r>
            <a:r>
              <a:rPr sz="1800" b="1" spc="-10" dirty="0">
                <a:latin typeface="Calibri"/>
                <a:cs typeface="Calibri"/>
              </a:rPr>
              <a:t>appropriate </a:t>
            </a:r>
            <a:r>
              <a:rPr sz="1800" b="1" spc="-5" dirty="0">
                <a:latin typeface="Calibri"/>
                <a:cs typeface="Calibri"/>
              </a:rPr>
              <a:t>uniform</a:t>
            </a:r>
            <a:r>
              <a:rPr sz="1800" b="1" spc="-10" dirty="0">
                <a:latin typeface="Calibri"/>
                <a:cs typeface="Calibri"/>
              </a:rPr>
              <a:t> items: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98109" y="8609329"/>
            <a:ext cx="1620520" cy="1800225"/>
          </a:xfrm>
          <a:custGeom>
            <a:avLst/>
            <a:gdLst/>
            <a:ahLst/>
            <a:cxnLst/>
            <a:rect l="l" t="t" r="r" b="b"/>
            <a:pathLst>
              <a:path w="1620520" h="1800225">
                <a:moveTo>
                  <a:pt x="1620012" y="0"/>
                </a:moveTo>
                <a:lnTo>
                  <a:pt x="0" y="1799932"/>
                </a:lnTo>
                <a:lnTo>
                  <a:pt x="1620012" y="1799932"/>
                </a:lnTo>
                <a:lnTo>
                  <a:pt x="1620012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62166" y="221106"/>
            <a:ext cx="7056120" cy="10188791"/>
            <a:chOff x="262166" y="221106"/>
            <a:chExt cx="7056120" cy="10188791"/>
          </a:xfrm>
        </p:grpSpPr>
        <p:sp>
          <p:nvSpPr>
            <p:cNvPr id="4" name="object 4"/>
            <p:cNvSpPr/>
            <p:nvPr/>
          </p:nvSpPr>
          <p:spPr>
            <a:xfrm>
              <a:off x="262166" y="221322"/>
              <a:ext cx="612140" cy="10187940"/>
            </a:xfrm>
            <a:custGeom>
              <a:avLst/>
              <a:gdLst/>
              <a:ahLst/>
              <a:cxnLst/>
              <a:rect l="l" t="t" r="r" b="b"/>
              <a:pathLst>
                <a:path w="612140" h="10187940">
                  <a:moveTo>
                    <a:pt x="612000" y="0"/>
                  </a:moveTo>
                  <a:lnTo>
                    <a:pt x="0" y="0"/>
                  </a:lnTo>
                  <a:lnTo>
                    <a:pt x="0" y="10187940"/>
                  </a:lnTo>
                  <a:lnTo>
                    <a:pt x="612000" y="10187940"/>
                  </a:lnTo>
                  <a:lnTo>
                    <a:pt x="61200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4166" y="1500885"/>
              <a:ext cx="288290" cy="8908415"/>
            </a:xfrm>
            <a:custGeom>
              <a:avLst/>
              <a:gdLst/>
              <a:ahLst/>
              <a:cxnLst/>
              <a:rect l="l" t="t" r="r" b="b"/>
              <a:pathLst>
                <a:path w="288290" h="8908415">
                  <a:moveTo>
                    <a:pt x="0" y="8908376"/>
                  </a:moveTo>
                  <a:lnTo>
                    <a:pt x="287997" y="8908376"/>
                  </a:lnTo>
                  <a:lnTo>
                    <a:pt x="287997" y="0"/>
                  </a:lnTo>
                  <a:lnTo>
                    <a:pt x="0" y="0"/>
                  </a:lnTo>
                  <a:lnTo>
                    <a:pt x="0" y="8908376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2166" y="10409262"/>
              <a:ext cx="7056120" cy="635"/>
            </a:xfrm>
            <a:custGeom>
              <a:avLst/>
              <a:gdLst/>
              <a:ahLst/>
              <a:cxnLst/>
              <a:rect l="l" t="t" r="r" b="b"/>
              <a:pathLst>
                <a:path w="7056120" h="634">
                  <a:moveTo>
                    <a:pt x="7055954" y="0"/>
                  </a:moveTo>
                  <a:lnTo>
                    <a:pt x="0" y="12"/>
                  </a:lnTo>
                </a:path>
              </a:pathLst>
            </a:custGeom>
            <a:ln w="34925">
              <a:solidFill>
                <a:srgbClr val="99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0162" y="9041256"/>
              <a:ext cx="1188085" cy="1368425"/>
            </a:xfrm>
            <a:custGeom>
              <a:avLst/>
              <a:gdLst/>
              <a:ahLst/>
              <a:cxnLst/>
              <a:rect l="l" t="t" r="r" b="b"/>
              <a:pathLst>
                <a:path w="1188084" h="1368425">
                  <a:moveTo>
                    <a:pt x="1187958" y="0"/>
                  </a:moveTo>
                  <a:lnTo>
                    <a:pt x="0" y="1368005"/>
                  </a:lnTo>
                  <a:lnTo>
                    <a:pt x="1187958" y="1368005"/>
                  </a:lnTo>
                  <a:lnTo>
                    <a:pt x="1187958" y="0"/>
                  </a:lnTo>
                  <a:close/>
                </a:path>
              </a:pathLst>
            </a:custGeom>
            <a:solidFill>
              <a:srgbClr val="6600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93816" y="221880"/>
              <a:ext cx="1424305" cy="18055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599" y="221106"/>
              <a:ext cx="5622925" cy="1279778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606041" y="436574"/>
            <a:ext cx="33115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latin typeface="Calibri"/>
                <a:cs typeface="Calibri"/>
              </a:rPr>
              <a:t>PE</a:t>
            </a:r>
            <a:r>
              <a:rPr sz="4800" spc="-70" dirty="0">
                <a:latin typeface="Calibri"/>
                <a:cs typeface="Calibri"/>
              </a:rPr>
              <a:t> </a:t>
            </a:r>
            <a:r>
              <a:rPr sz="4800" spc="-10" dirty="0">
                <a:latin typeface="Calibri"/>
                <a:cs typeface="Calibri"/>
              </a:rPr>
              <a:t>UNIFORM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75558" y="1580133"/>
            <a:ext cx="1736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Compulsory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items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362796" y="2562135"/>
            <a:ext cx="5273209" cy="7094519"/>
            <a:chOff x="1330038" y="2527782"/>
            <a:chExt cx="5273209" cy="7094519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80959" y="8163460"/>
              <a:ext cx="585051" cy="145884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47836" y="8116476"/>
              <a:ext cx="1396491" cy="126367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30038" y="8057622"/>
              <a:ext cx="914933" cy="11724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40226" y="8087924"/>
              <a:ext cx="968851" cy="97983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06042" y="2527782"/>
              <a:ext cx="1081992" cy="113894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48613" y="4126229"/>
              <a:ext cx="1131241" cy="139445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22976" y="4250181"/>
              <a:ext cx="968664" cy="134810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32771" y="2645032"/>
              <a:ext cx="1170476" cy="1058994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5180457" y="3729354"/>
            <a:ext cx="166941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or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skort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alternative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below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38982" y="7874888"/>
            <a:ext cx="20758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Optional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Items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-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male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433701" y="3139916"/>
            <a:ext cx="5103495" cy="4384675"/>
            <a:chOff x="1521199" y="3430037"/>
            <a:chExt cx="5103495" cy="4384675"/>
          </a:xfrm>
        </p:grpSpPr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21199" y="6335721"/>
              <a:ext cx="969788" cy="133114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91308" y="6506820"/>
              <a:ext cx="1033027" cy="100583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76267" y="6596427"/>
              <a:ext cx="1020138" cy="103169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282939" y="6353221"/>
              <a:ext cx="530456" cy="146101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81644" y="3430037"/>
              <a:ext cx="1306555" cy="1008092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1415541" y="2052573"/>
            <a:ext cx="509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Male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640704" y="2078481"/>
            <a:ext cx="713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F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male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56102" y="5697092"/>
            <a:ext cx="2258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Optional Items </a:t>
            </a:r>
            <a:r>
              <a:rPr sz="1800" b="1" dirty="0">
                <a:latin typeface="Calibri"/>
                <a:cs typeface="Calibri"/>
              </a:rPr>
              <a:t>-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female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215890" y="2385014"/>
            <a:ext cx="1657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Male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and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Female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27717A4-5658-4074-B42F-8E55F6626CC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57821" y="4178152"/>
            <a:ext cx="1174122" cy="61824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14866CC-4C56-4F24-AC2D-8205E2E275B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73023" y="4839303"/>
            <a:ext cx="1183414" cy="6841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80583" y="8609329"/>
            <a:ext cx="1620520" cy="1800225"/>
          </a:xfrm>
          <a:custGeom>
            <a:avLst/>
            <a:gdLst/>
            <a:ahLst/>
            <a:cxnLst/>
            <a:rect l="l" t="t" r="r" b="b"/>
            <a:pathLst>
              <a:path w="1620520" h="1800225">
                <a:moveTo>
                  <a:pt x="1620012" y="0"/>
                </a:moveTo>
                <a:lnTo>
                  <a:pt x="0" y="1799932"/>
                </a:lnTo>
                <a:lnTo>
                  <a:pt x="1620012" y="1799932"/>
                </a:lnTo>
                <a:lnTo>
                  <a:pt x="1620012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44576" y="221106"/>
            <a:ext cx="7056120" cy="10205720"/>
            <a:chOff x="244576" y="221106"/>
            <a:chExt cx="7056120" cy="10205720"/>
          </a:xfrm>
        </p:grpSpPr>
        <p:sp>
          <p:nvSpPr>
            <p:cNvPr id="4" name="object 4"/>
            <p:cNvSpPr/>
            <p:nvPr/>
          </p:nvSpPr>
          <p:spPr>
            <a:xfrm>
              <a:off x="244576" y="221322"/>
              <a:ext cx="612140" cy="10187940"/>
            </a:xfrm>
            <a:custGeom>
              <a:avLst/>
              <a:gdLst/>
              <a:ahLst/>
              <a:cxnLst/>
              <a:rect l="l" t="t" r="r" b="b"/>
              <a:pathLst>
                <a:path w="612140" h="10187940">
                  <a:moveTo>
                    <a:pt x="612000" y="0"/>
                  </a:moveTo>
                  <a:lnTo>
                    <a:pt x="0" y="0"/>
                  </a:lnTo>
                  <a:lnTo>
                    <a:pt x="0" y="10187940"/>
                  </a:lnTo>
                  <a:lnTo>
                    <a:pt x="612000" y="10187940"/>
                  </a:lnTo>
                  <a:lnTo>
                    <a:pt x="61200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6576" y="1500885"/>
              <a:ext cx="288290" cy="8908415"/>
            </a:xfrm>
            <a:custGeom>
              <a:avLst/>
              <a:gdLst/>
              <a:ahLst/>
              <a:cxnLst/>
              <a:rect l="l" t="t" r="r" b="b"/>
              <a:pathLst>
                <a:path w="288290" h="8908415">
                  <a:moveTo>
                    <a:pt x="0" y="8908376"/>
                  </a:moveTo>
                  <a:lnTo>
                    <a:pt x="287997" y="8908376"/>
                  </a:lnTo>
                  <a:lnTo>
                    <a:pt x="287997" y="0"/>
                  </a:lnTo>
                  <a:lnTo>
                    <a:pt x="0" y="0"/>
                  </a:lnTo>
                  <a:lnTo>
                    <a:pt x="0" y="8908376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4576" y="10409262"/>
              <a:ext cx="7056120" cy="635"/>
            </a:xfrm>
            <a:custGeom>
              <a:avLst/>
              <a:gdLst/>
              <a:ahLst/>
              <a:cxnLst/>
              <a:rect l="l" t="t" r="r" b="b"/>
              <a:pathLst>
                <a:path w="7056120" h="634">
                  <a:moveTo>
                    <a:pt x="7056018" y="0"/>
                  </a:moveTo>
                  <a:lnTo>
                    <a:pt x="0" y="12"/>
                  </a:lnTo>
                </a:path>
              </a:pathLst>
            </a:custGeom>
            <a:ln w="34925">
              <a:solidFill>
                <a:srgbClr val="99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12509" y="9041256"/>
              <a:ext cx="1188085" cy="1368425"/>
            </a:xfrm>
            <a:custGeom>
              <a:avLst/>
              <a:gdLst/>
              <a:ahLst/>
              <a:cxnLst/>
              <a:rect l="l" t="t" r="r" b="b"/>
              <a:pathLst>
                <a:path w="1188084" h="1368425">
                  <a:moveTo>
                    <a:pt x="1188085" y="0"/>
                  </a:moveTo>
                  <a:lnTo>
                    <a:pt x="0" y="1368005"/>
                  </a:lnTo>
                  <a:lnTo>
                    <a:pt x="1188085" y="1368005"/>
                  </a:lnTo>
                  <a:lnTo>
                    <a:pt x="1188085" y="0"/>
                  </a:lnTo>
                  <a:close/>
                </a:path>
              </a:pathLst>
            </a:custGeom>
            <a:solidFill>
              <a:srgbClr val="66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76289" y="221880"/>
              <a:ext cx="1424305" cy="18055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7009" y="221106"/>
              <a:ext cx="5622925" cy="1279778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61796" y="436574"/>
            <a:ext cx="30505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5" dirty="0">
                <a:latin typeface="Calibri"/>
                <a:cs typeface="Calibri"/>
              </a:rPr>
              <a:t>Appearance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65656" y="2099817"/>
            <a:ext cx="5641340" cy="690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1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In</a:t>
            </a:r>
            <a:r>
              <a:rPr sz="1800" spc="-5" dirty="0">
                <a:latin typeface="Calibri"/>
                <a:cs typeface="Calibri"/>
              </a:rPr>
              <a:t> addition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15" dirty="0">
                <a:latin typeface="Calibri"/>
                <a:cs typeface="Calibri"/>
              </a:rPr>
              <a:t>appropriate</a:t>
            </a:r>
            <a:r>
              <a:rPr sz="1800" dirty="0">
                <a:latin typeface="Calibri"/>
                <a:cs typeface="Calibri"/>
              </a:rPr>
              <a:t> clothing,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students </a:t>
            </a:r>
            <a:r>
              <a:rPr sz="1800" spc="-15" dirty="0">
                <a:latin typeface="Calibri"/>
                <a:cs typeface="Calibri"/>
              </a:rPr>
              <a:t>are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expected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maintain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neat</a:t>
            </a:r>
            <a:r>
              <a:rPr sz="1800" dirty="0">
                <a:latin typeface="Calibri"/>
                <a:cs typeface="Calibri"/>
              </a:rPr>
              <a:t> and </a:t>
            </a:r>
            <a:r>
              <a:rPr sz="1800" spc="-10" dirty="0">
                <a:latin typeface="Calibri"/>
                <a:cs typeface="Calibri"/>
              </a:rPr>
              <a:t>tidy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appearance.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xfrm>
            <a:off x="531063" y="3308730"/>
            <a:ext cx="6500723" cy="65767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06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Students</a:t>
            </a:r>
            <a:r>
              <a:rPr dirty="0"/>
              <a:t> </a:t>
            </a:r>
            <a:r>
              <a:rPr spc="-5" dirty="0"/>
              <a:t>should</a:t>
            </a:r>
            <a:r>
              <a:rPr dirty="0"/>
              <a:t> </a:t>
            </a:r>
            <a:r>
              <a:rPr spc="-10" dirty="0"/>
              <a:t>meet</a:t>
            </a:r>
            <a:r>
              <a:rPr dirty="0"/>
              <a:t> the </a:t>
            </a:r>
            <a:r>
              <a:rPr spc="-5" dirty="0"/>
              <a:t>following</a:t>
            </a:r>
            <a:r>
              <a:rPr spc="-10" dirty="0"/>
              <a:t> expectations</a:t>
            </a:r>
            <a:r>
              <a:rPr spc="-5" dirty="0"/>
              <a:t> </a:t>
            </a:r>
            <a:r>
              <a:rPr spc="-15" dirty="0"/>
              <a:t>at</a:t>
            </a:r>
            <a:r>
              <a:rPr spc="-5" dirty="0"/>
              <a:t> </a:t>
            </a:r>
            <a:r>
              <a:rPr dirty="0"/>
              <a:t>all</a:t>
            </a:r>
            <a:r>
              <a:rPr spc="-10" dirty="0"/>
              <a:t> </a:t>
            </a:r>
            <a:r>
              <a:rPr spc="-5" dirty="0"/>
              <a:t>times.</a:t>
            </a:r>
          </a:p>
          <a:p>
            <a:pPr marL="634365">
              <a:lnSpc>
                <a:spcPct val="100000"/>
              </a:lnSpc>
              <a:spcBef>
                <a:spcPts val="5"/>
              </a:spcBef>
            </a:pPr>
            <a:endParaRPr sz="1050" dirty="0"/>
          </a:p>
          <a:p>
            <a:pPr marL="647065">
              <a:lnSpc>
                <a:spcPct val="100000"/>
              </a:lnSpc>
            </a:pPr>
            <a:r>
              <a:rPr spc="-5" dirty="0"/>
              <a:t>Jewellery</a:t>
            </a:r>
          </a:p>
          <a:p>
            <a:pPr marL="647065" marR="269240">
              <a:lnSpc>
                <a:spcPct val="121400"/>
              </a:lnSpc>
              <a:spcBef>
                <a:spcPts val="590"/>
              </a:spcBef>
            </a:pPr>
            <a:r>
              <a:rPr b="0" dirty="0">
                <a:latin typeface="Calibri"/>
                <a:cs typeface="Calibri"/>
              </a:rPr>
              <a:t>No</a:t>
            </a:r>
            <a:r>
              <a:rPr b="0" spc="-5" dirty="0">
                <a:latin typeface="Calibri"/>
                <a:cs typeface="Calibri"/>
              </a:rPr>
              <a:t> bracelets, bangles,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wristbands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of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any</a:t>
            </a:r>
            <a:r>
              <a:rPr b="0" spc="-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kind.</a:t>
            </a:r>
            <a:r>
              <a:rPr b="0" dirty="0">
                <a:latin typeface="Calibri"/>
                <a:cs typeface="Calibri"/>
              </a:rPr>
              <a:t> No rings </a:t>
            </a:r>
            <a:r>
              <a:rPr b="0" spc="-5" dirty="0">
                <a:latin typeface="Calibri"/>
                <a:cs typeface="Calibri"/>
              </a:rPr>
              <a:t>or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necklaces.</a:t>
            </a:r>
            <a:r>
              <a:rPr b="0" spc="10" dirty="0">
                <a:latin typeface="Calibri"/>
                <a:cs typeface="Calibri"/>
              </a:rPr>
              <a:t> </a:t>
            </a:r>
            <a:endParaRPr lang="en-GB" b="0" spc="10" dirty="0">
              <a:latin typeface="Calibri"/>
              <a:cs typeface="Calibri"/>
            </a:endParaRPr>
          </a:p>
          <a:p>
            <a:pPr marL="647065" marR="269240">
              <a:lnSpc>
                <a:spcPct val="121400"/>
              </a:lnSpc>
              <a:spcBef>
                <a:spcPts val="590"/>
              </a:spcBef>
            </a:pPr>
            <a:r>
              <a:rPr b="0" spc="-5" dirty="0">
                <a:latin typeface="Calibri"/>
                <a:cs typeface="Calibri"/>
              </a:rPr>
              <a:t>Earrings </a:t>
            </a:r>
            <a:r>
              <a:rPr b="0" spc="-30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(only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one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pair)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if</a:t>
            </a:r>
            <a:r>
              <a:rPr b="0" spc="-5" dirty="0">
                <a:latin typeface="Calibri"/>
                <a:cs typeface="Calibri"/>
              </a:rPr>
              <a:t> worn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should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be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gold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or silver </a:t>
            </a:r>
            <a:r>
              <a:rPr b="0" spc="-10" dirty="0">
                <a:latin typeface="Calibri"/>
                <a:cs typeface="Calibri"/>
              </a:rPr>
              <a:t>studs.</a:t>
            </a:r>
          </a:p>
          <a:p>
            <a:pPr marL="647065" marR="14604">
              <a:lnSpc>
                <a:spcPct val="121400"/>
              </a:lnSpc>
              <a:spcBef>
                <a:spcPts val="585"/>
              </a:spcBef>
            </a:pPr>
            <a:r>
              <a:rPr b="0" spc="-5" dirty="0">
                <a:latin typeface="Calibri"/>
                <a:cs typeface="Calibri"/>
              </a:rPr>
              <a:t>Nose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studs, tongue and</a:t>
            </a:r>
            <a:r>
              <a:rPr b="0" spc="-10" dirty="0">
                <a:latin typeface="Calibri"/>
                <a:cs typeface="Calibri"/>
              </a:rPr>
              <a:t> any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other</a:t>
            </a:r>
            <a:r>
              <a:rPr b="0" dirty="0">
                <a:latin typeface="Calibri"/>
                <a:cs typeface="Calibri"/>
              </a:rPr>
              <a:t> visible</a:t>
            </a:r>
            <a:r>
              <a:rPr b="0" spc="-5" dirty="0">
                <a:latin typeface="Calibri"/>
                <a:cs typeface="Calibri"/>
              </a:rPr>
              <a:t> piercings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are</a:t>
            </a:r>
            <a:r>
              <a:rPr b="0" spc="-5" dirty="0">
                <a:latin typeface="Calibri"/>
                <a:cs typeface="Calibri"/>
              </a:rPr>
              <a:t> not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permitted.</a:t>
            </a:r>
            <a:r>
              <a:rPr b="0" spc="1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The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school </a:t>
            </a:r>
            <a:r>
              <a:rPr b="0" spc="-30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will </a:t>
            </a:r>
            <a:r>
              <a:rPr b="0" spc="-5" dirty="0">
                <a:latin typeface="Calibri"/>
                <a:cs typeface="Calibri"/>
              </a:rPr>
              <a:t>not be held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responsible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for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expensive</a:t>
            </a:r>
            <a:r>
              <a:rPr b="0" spc="-2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items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of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jewellery lost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on the</a:t>
            </a:r>
          </a:p>
          <a:p>
            <a:pPr marL="647065">
              <a:lnSpc>
                <a:spcPct val="100000"/>
              </a:lnSpc>
              <a:spcBef>
                <a:spcPts val="350"/>
              </a:spcBef>
            </a:pPr>
            <a:r>
              <a:rPr b="0" spc="-5" dirty="0">
                <a:latin typeface="Calibri"/>
                <a:cs typeface="Calibri"/>
              </a:rPr>
              <a:t>premises.</a:t>
            </a:r>
          </a:p>
          <a:p>
            <a:pPr marL="647065">
              <a:lnSpc>
                <a:spcPct val="100000"/>
              </a:lnSpc>
              <a:spcBef>
                <a:spcPts val="960"/>
              </a:spcBef>
            </a:pPr>
            <a:r>
              <a:rPr spc="-10" dirty="0"/>
              <a:t>Make</a:t>
            </a:r>
            <a:r>
              <a:rPr spc="-25" dirty="0"/>
              <a:t> </a:t>
            </a:r>
            <a:r>
              <a:rPr dirty="0"/>
              <a:t>up</a:t>
            </a:r>
          </a:p>
          <a:p>
            <a:pPr marL="647065">
              <a:lnSpc>
                <a:spcPct val="100000"/>
              </a:lnSpc>
              <a:spcBef>
                <a:spcPts val="950"/>
              </a:spcBef>
            </a:pPr>
            <a:r>
              <a:rPr b="0" spc="-5" dirty="0">
                <a:latin typeface="Calibri"/>
                <a:cs typeface="Calibri"/>
              </a:rPr>
              <a:t>Must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be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minimal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and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neutral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in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spc="-25" dirty="0">
                <a:latin typeface="Calibri"/>
                <a:cs typeface="Calibri"/>
              </a:rPr>
              <a:t>colour.</a:t>
            </a:r>
          </a:p>
          <a:p>
            <a:pPr marL="647065">
              <a:lnSpc>
                <a:spcPct val="100000"/>
              </a:lnSpc>
              <a:spcBef>
                <a:spcPts val="960"/>
              </a:spcBef>
            </a:pPr>
            <a:r>
              <a:rPr spc="-5" dirty="0"/>
              <a:t>Nails</a:t>
            </a:r>
          </a:p>
          <a:p>
            <a:pPr marL="647065" marR="5080">
              <a:lnSpc>
                <a:spcPct val="121100"/>
              </a:lnSpc>
              <a:spcBef>
                <a:spcPts val="595"/>
              </a:spcBef>
            </a:pPr>
            <a:r>
              <a:rPr b="0" spc="-5" dirty="0">
                <a:latin typeface="Calibri"/>
                <a:cs typeface="Calibri"/>
              </a:rPr>
              <a:t>Nails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should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be </a:t>
            </a:r>
            <a:r>
              <a:rPr b="0" spc="-15" dirty="0">
                <a:latin typeface="Calibri"/>
                <a:cs typeface="Calibri"/>
              </a:rPr>
              <a:t>kept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at</a:t>
            </a:r>
            <a:r>
              <a:rPr b="0" spc="-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</a:t>
            </a:r>
            <a:r>
              <a:rPr b="0" spc="-5" dirty="0">
                <a:latin typeface="Calibri"/>
                <a:cs typeface="Calibri"/>
              </a:rPr>
              <a:t> suitable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length.</a:t>
            </a:r>
            <a:r>
              <a:rPr b="0" spc="2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False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nails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are</a:t>
            </a:r>
            <a:r>
              <a:rPr b="0" spc="-5" dirty="0">
                <a:latin typeface="Calibri"/>
                <a:cs typeface="Calibri"/>
              </a:rPr>
              <a:t> not </a:t>
            </a:r>
            <a:r>
              <a:rPr b="0" spc="-10" dirty="0">
                <a:latin typeface="Calibri"/>
                <a:cs typeface="Calibri"/>
              </a:rPr>
              <a:t>permitted.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Clear </a:t>
            </a:r>
            <a:r>
              <a:rPr b="0" spc="-5" dirty="0">
                <a:latin typeface="Calibri"/>
                <a:cs typeface="Calibri"/>
              </a:rPr>
              <a:t>nail </a:t>
            </a:r>
            <a:r>
              <a:rPr b="0" spc="-30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varnish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spc="-25" dirty="0">
                <a:latin typeface="Calibri"/>
                <a:cs typeface="Calibri"/>
              </a:rPr>
              <a:t>only.</a:t>
            </a:r>
            <a:r>
              <a:rPr b="0" spc="32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Students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arriving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with</a:t>
            </a:r>
            <a:r>
              <a:rPr b="0" spc="-10" dirty="0">
                <a:latin typeface="Calibri"/>
                <a:cs typeface="Calibri"/>
              </a:rPr>
              <a:t> coloured </a:t>
            </a:r>
            <a:r>
              <a:rPr b="0" spc="-5" dirty="0">
                <a:latin typeface="Calibri"/>
                <a:cs typeface="Calibri"/>
              </a:rPr>
              <a:t>nail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varnish </a:t>
            </a:r>
            <a:r>
              <a:rPr b="0" dirty="0">
                <a:latin typeface="Calibri"/>
                <a:cs typeface="Calibri"/>
              </a:rPr>
              <a:t>will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be supplied </a:t>
            </a:r>
            <a:r>
              <a:rPr b="0" dirty="0">
                <a:latin typeface="Calibri"/>
                <a:cs typeface="Calibri"/>
              </a:rPr>
              <a:t>with 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nail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varnish</a:t>
            </a:r>
            <a:r>
              <a:rPr b="0" spc="-10" dirty="0">
                <a:latin typeface="Calibri"/>
                <a:cs typeface="Calibri"/>
              </a:rPr>
              <a:t> remover</a:t>
            </a:r>
            <a:r>
              <a:rPr b="0" spc="-5" dirty="0">
                <a:latin typeface="Calibri"/>
                <a:cs typeface="Calibri"/>
              </a:rPr>
              <a:t> and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asked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to</a:t>
            </a:r>
            <a:r>
              <a:rPr b="0" spc="-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remove</a:t>
            </a:r>
            <a:r>
              <a:rPr b="0" dirty="0">
                <a:latin typeface="Calibri"/>
                <a:cs typeface="Calibri"/>
              </a:rPr>
              <a:t> it.</a:t>
            </a:r>
          </a:p>
          <a:p>
            <a:pPr marL="647065">
              <a:lnSpc>
                <a:spcPct val="100000"/>
              </a:lnSpc>
              <a:spcBef>
                <a:spcPts val="944"/>
              </a:spcBef>
            </a:pPr>
            <a:r>
              <a:rPr spc="-5" dirty="0"/>
              <a:t>Hair</a:t>
            </a:r>
          </a:p>
          <a:p>
            <a:pPr marL="647065">
              <a:lnSpc>
                <a:spcPct val="100000"/>
              </a:lnSpc>
              <a:spcBef>
                <a:spcPts val="960"/>
              </a:spcBef>
            </a:pPr>
            <a:r>
              <a:rPr b="0" spc="-10" dirty="0">
                <a:latin typeface="Calibri"/>
                <a:cs typeface="Calibri"/>
              </a:rPr>
              <a:t>Natural </a:t>
            </a:r>
            <a:r>
              <a:rPr b="0" spc="-5" dirty="0">
                <a:latin typeface="Calibri"/>
                <a:cs typeface="Calibri"/>
              </a:rPr>
              <a:t>hair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colours</a:t>
            </a:r>
            <a:r>
              <a:rPr b="0" spc="-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if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dyed.</a:t>
            </a:r>
          </a:p>
          <a:p>
            <a:pPr marL="647065">
              <a:lnSpc>
                <a:spcPct val="100000"/>
              </a:lnSpc>
              <a:spcBef>
                <a:spcPts val="950"/>
              </a:spcBef>
            </a:pPr>
            <a:r>
              <a:rPr spc="-5" dirty="0"/>
              <a:t>Hats/Scarves/Gloves</a:t>
            </a:r>
          </a:p>
          <a:p>
            <a:pPr marL="647065" marR="111760">
              <a:lnSpc>
                <a:spcPct val="120700"/>
              </a:lnSpc>
              <a:spcBef>
                <a:spcPts val="615"/>
              </a:spcBef>
            </a:pPr>
            <a:r>
              <a:rPr b="0" spc="-60" dirty="0">
                <a:latin typeface="Calibri"/>
                <a:cs typeface="Calibri"/>
              </a:rPr>
              <a:t>To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be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worn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outside of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school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buildings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20" dirty="0">
                <a:latin typeface="Calibri"/>
                <a:cs typeface="Calibri"/>
              </a:rPr>
              <a:t>only,</a:t>
            </a:r>
            <a:r>
              <a:rPr b="0" spc="-5" dirty="0">
                <a:latin typeface="Calibri"/>
                <a:cs typeface="Calibri"/>
              </a:rPr>
              <a:t> not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allowed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in</a:t>
            </a:r>
            <a:r>
              <a:rPr b="0" spc="-5" dirty="0">
                <a:latin typeface="Calibri"/>
                <a:cs typeface="Calibri"/>
              </a:rPr>
              <a:t> lessons.</a:t>
            </a:r>
            <a:r>
              <a:rPr b="0" spc="1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Suitable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for </a:t>
            </a:r>
            <a:r>
              <a:rPr b="0" spc="-30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winter weather and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not </a:t>
            </a:r>
            <a:r>
              <a:rPr b="0" dirty="0">
                <a:latin typeface="Calibri"/>
                <a:cs typeface="Calibri"/>
              </a:rPr>
              <a:t>as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</a:t>
            </a:r>
            <a:r>
              <a:rPr b="0" spc="-5" dirty="0">
                <a:latin typeface="Calibri"/>
                <a:cs typeface="Calibri"/>
              </a:rPr>
              <a:t> fashion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accessory.</a:t>
            </a:r>
          </a:p>
          <a:p>
            <a:pPr marL="647065">
              <a:lnSpc>
                <a:spcPct val="100000"/>
              </a:lnSpc>
              <a:spcBef>
                <a:spcPts val="960"/>
              </a:spcBef>
            </a:pPr>
            <a:r>
              <a:rPr dirty="0"/>
              <a:t>Bags</a:t>
            </a:r>
          </a:p>
          <a:p>
            <a:pPr marL="647065" marR="571500">
              <a:lnSpc>
                <a:spcPct val="121400"/>
              </a:lnSpc>
              <a:spcBef>
                <a:spcPts val="590"/>
              </a:spcBef>
            </a:pPr>
            <a:r>
              <a:rPr b="0" dirty="0">
                <a:latin typeface="Calibri"/>
                <a:cs typeface="Calibri"/>
              </a:rPr>
              <a:t>An</a:t>
            </a:r>
            <a:r>
              <a:rPr b="0" spc="-10" dirty="0">
                <a:latin typeface="Calibri"/>
                <a:cs typeface="Calibri"/>
              </a:rPr>
              <a:t> appropriate</a:t>
            </a:r>
            <a:r>
              <a:rPr b="0" spc="-5" dirty="0">
                <a:latin typeface="Calibri"/>
                <a:cs typeface="Calibri"/>
              </a:rPr>
              <a:t> school bag </a:t>
            </a:r>
            <a:r>
              <a:rPr b="0" dirty="0">
                <a:latin typeface="Calibri"/>
                <a:cs typeface="Calibri"/>
              </a:rPr>
              <a:t>e.g.</a:t>
            </a:r>
            <a:r>
              <a:rPr b="0" spc="-5" dirty="0">
                <a:latin typeface="Calibri"/>
                <a:cs typeface="Calibri"/>
              </a:rPr>
              <a:t> rucksack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or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holdall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to</a:t>
            </a:r>
            <a:r>
              <a:rPr b="0" spc="-5" dirty="0">
                <a:latin typeface="Calibri"/>
                <a:cs typeface="Calibri"/>
              </a:rPr>
              <a:t> transport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books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and </a:t>
            </a:r>
            <a:r>
              <a:rPr b="0" spc="-30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equipment including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pens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and</a:t>
            </a:r>
            <a:r>
              <a:rPr b="0" dirty="0">
                <a:latin typeface="Calibri"/>
                <a:cs typeface="Calibri"/>
              </a:rPr>
              <a:t> pencils.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80583" y="8609329"/>
            <a:ext cx="1620520" cy="1800225"/>
          </a:xfrm>
          <a:custGeom>
            <a:avLst/>
            <a:gdLst/>
            <a:ahLst/>
            <a:cxnLst/>
            <a:rect l="l" t="t" r="r" b="b"/>
            <a:pathLst>
              <a:path w="1620520" h="1800225">
                <a:moveTo>
                  <a:pt x="1620012" y="0"/>
                </a:moveTo>
                <a:lnTo>
                  <a:pt x="0" y="1799932"/>
                </a:lnTo>
                <a:lnTo>
                  <a:pt x="1620012" y="1799932"/>
                </a:lnTo>
                <a:lnTo>
                  <a:pt x="1620012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44576" y="221106"/>
            <a:ext cx="7056120" cy="10205720"/>
            <a:chOff x="244576" y="221106"/>
            <a:chExt cx="7056120" cy="10205720"/>
          </a:xfrm>
        </p:grpSpPr>
        <p:sp>
          <p:nvSpPr>
            <p:cNvPr id="4" name="object 4"/>
            <p:cNvSpPr/>
            <p:nvPr/>
          </p:nvSpPr>
          <p:spPr>
            <a:xfrm>
              <a:off x="244576" y="221322"/>
              <a:ext cx="612140" cy="10187940"/>
            </a:xfrm>
            <a:custGeom>
              <a:avLst/>
              <a:gdLst/>
              <a:ahLst/>
              <a:cxnLst/>
              <a:rect l="l" t="t" r="r" b="b"/>
              <a:pathLst>
                <a:path w="612140" h="10187940">
                  <a:moveTo>
                    <a:pt x="612000" y="0"/>
                  </a:moveTo>
                  <a:lnTo>
                    <a:pt x="0" y="0"/>
                  </a:lnTo>
                  <a:lnTo>
                    <a:pt x="0" y="10187940"/>
                  </a:lnTo>
                  <a:lnTo>
                    <a:pt x="612000" y="10187940"/>
                  </a:lnTo>
                  <a:lnTo>
                    <a:pt x="61200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6576" y="1500885"/>
              <a:ext cx="288290" cy="8908415"/>
            </a:xfrm>
            <a:custGeom>
              <a:avLst/>
              <a:gdLst/>
              <a:ahLst/>
              <a:cxnLst/>
              <a:rect l="l" t="t" r="r" b="b"/>
              <a:pathLst>
                <a:path w="288290" h="8908415">
                  <a:moveTo>
                    <a:pt x="0" y="8908376"/>
                  </a:moveTo>
                  <a:lnTo>
                    <a:pt x="287997" y="8908376"/>
                  </a:lnTo>
                  <a:lnTo>
                    <a:pt x="287997" y="0"/>
                  </a:lnTo>
                  <a:lnTo>
                    <a:pt x="0" y="0"/>
                  </a:lnTo>
                  <a:lnTo>
                    <a:pt x="0" y="8908376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4576" y="10409262"/>
              <a:ext cx="7056120" cy="635"/>
            </a:xfrm>
            <a:custGeom>
              <a:avLst/>
              <a:gdLst/>
              <a:ahLst/>
              <a:cxnLst/>
              <a:rect l="l" t="t" r="r" b="b"/>
              <a:pathLst>
                <a:path w="7056120" h="634">
                  <a:moveTo>
                    <a:pt x="7056018" y="0"/>
                  </a:moveTo>
                  <a:lnTo>
                    <a:pt x="0" y="12"/>
                  </a:lnTo>
                </a:path>
              </a:pathLst>
            </a:custGeom>
            <a:ln w="34925">
              <a:solidFill>
                <a:srgbClr val="99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12509" y="9041256"/>
              <a:ext cx="1188085" cy="1368425"/>
            </a:xfrm>
            <a:custGeom>
              <a:avLst/>
              <a:gdLst/>
              <a:ahLst/>
              <a:cxnLst/>
              <a:rect l="l" t="t" r="r" b="b"/>
              <a:pathLst>
                <a:path w="1188084" h="1368425">
                  <a:moveTo>
                    <a:pt x="1188085" y="0"/>
                  </a:moveTo>
                  <a:lnTo>
                    <a:pt x="0" y="1368005"/>
                  </a:lnTo>
                  <a:lnTo>
                    <a:pt x="1188085" y="1368005"/>
                  </a:lnTo>
                  <a:lnTo>
                    <a:pt x="1188085" y="0"/>
                  </a:lnTo>
                  <a:close/>
                </a:path>
              </a:pathLst>
            </a:custGeom>
            <a:solidFill>
              <a:srgbClr val="66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76289" y="221880"/>
              <a:ext cx="1424305" cy="18055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7009" y="221106"/>
              <a:ext cx="5622925" cy="1279778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61796" y="436574"/>
            <a:ext cx="30505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4800" spc="-15" dirty="0">
                <a:latin typeface="Calibri"/>
                <a:cs typeface="Calibri"/>
              </a:rPr>
              <a:t>Equipment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65656" y="2099817"/>
            <a:ext cx="6134938" cy="5867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100"/>
              </a:lnSpc>
              <a:spcBef>
                <a:spcPts val="100"/>
              </a:spcBef>
            </a:pPr>
            <a:r>
              <a:rPr lang="en-GB" sz="1800" dirty="0">
                <a:latin typeface="Calibri"/>
                <a:cs typeface="Calibri"/>
              </a:rPr>
              <a:t>All students are required to be appropriately equipped for their learning and, </a:t>
            </a:r>
            <a:r>
              <a:rPr lang="en-GB" sz="1800" b="1" dirty="0">
                <a:latin typeface="Calibri"/>
                <a:cs typeface="Calibri"/>
              </a:rPr>
              <a:t>as a minimum</a:t>
            </a:r>
            <a:r>
              <a:rPr lang="en-GB" sz="1800" dirty="0">
                <a:latin typeface="Calibri"/>
                <a:cs typeface="Calibri"/>
              </a:rPr>
              <a:t>, must have the following stationary equipment every day.</a:t>
            </a:r>
          </a:p>
          <a:p>
            <a:pPr marL="12700" marR="5080">
              <a:lnSpc>
                <a:spcPct val="121100"/>
              </a:lnSpc>
              <a:spcBef>
                <a:spcPts val="100"/>
              </a:spcBef>
            </a:pPr>
            <a:endParaRPr lang="en-GB" sz="1800" dirty="0">
              <a:latin typeface="Calibri"/>
              <a:cs typeface="Calibri"/>
            </a:endParaRPr>
          </a:p>
          <a:p>
            <a:pPr marL="298450" marR="5080" indent="-285750">
              <a:lnSpc>
                <a:spcPct val="121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Calibri"/>
                <a:cs typeface="Calibri"/>
              </a:rPr>
              <a:t>2 x black/blue writing pens (ballpoint or rollerball)</a:t>
            </a:r>
          </a:p>
          <a:p>
            <a:pPr marL="298450" marR="5080" indent="-285750">
              <a:lnSpc>
                <a:spcPct val="121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Calibri"/>
                <a:cs typeface="Calibri"/>
              </a:rPr>
              <a:t>1 x green writing pen</a:t>
            </a:r>
          </a:p>
          <a:p>
            <a:pPr marL="298450" marR="5080" indent="-285750">
              <a:lnSpc>
                <a:spcPct val="121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Calibri"/>
                <a:cs typeface="Calibri"/>
              </a:rPr>
              <a:t>2 pencils (HB)</a:t>
            </a:r>
          </a:p>
          <a:p>
            <a:pPr marL="298450" marR="5080" indent="-285750">
              <a:lnSpc>
                <a:spcPct val="121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Calibri"/>
                <a:cs typeface="Calibri"/>
              </a:rPr>
              <a:t>Ruler</a:t>
            </a:r>
          </a:p>
          <a:p>
            <a:pPr marL="298450" marR="5080" indent="-285750">
              <a:lnSpc>
                <a:spcPct val="121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Calibri"/>
                <a:cs typeface="Calibri"/>
              </a:rPr>
              <a:t>Eraser</a:t>
            </a:r>
          </a:p>
          <a:p>
            <a:pPr marL="298450" marR="5080" indent="-285750">
              <a:lnSpc>
                <a:spcPct val="121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Calibri"/>
                <a:cs typeface="Calibri"/>
              </a:rPr>
              <a:t>Highlighter pen (any colour)</a:t>
            </a:r>
          </a:p>
          <a:p>
            <a:pPr marL="298450" marR="5080" indent="-285750">
              <a:lnSpc>
                <a:spcPct val="121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Calibri"/>
                <a:cs typeface="Calibri"/>
              </a:rPr>
              <a:t>Glue stick</a:t>
            </a:r>
          </a:p>
          <a:p>
            <a:pPr marL="298450" marR="5080" indent="-285750">
              <a:lnSpc>
                <a:spcPct val="121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Calibri"/>
                <a:cs typeface="Calibri"/>
              </a:rPr>
              <a:t>Colouring pencils</a:t>
            </a:r>
          </a:p>
          <a:p>
            <a:pPr marL="298450" marR="5080" indent="-285750">
              <a:lnSpc>
                <a:spcPct val="121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Calibri"/>
                <a:cs typeface="Calibri"/>
              </a:rPr>
              <a:t>Scientific calculator</a:t>
            </a:r>
          </a:p>
          <a:p>
            <a:pPr marL="298450" marR="5080" indent="-285750">
              <a:lnSpc>
                <a:spcPct val="121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Calibri"/>
                <a:cs typeface="Calibri"/>
              </a:rPr>
              <a:t>Protractor</a:t>
            </a:r>
          </a:p>
          <a:p>
            <a:pPr marL="298450" marR="5080" indent="-285750">
              <a:lnSpc>
                <a:spcPct val="121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Calibri"/>
                <a:cs typeface="Calibri"/>
              </a:rPr>
              <a:t>Compass</a:t>
            </a:r>
          </a:p>
          <a:p>
            <a:pPr marL="298450" marR="5080" indent="-285750">
              <a:lnSpc>
                <a:spcPct val="121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GB" dirty="0">
              <a:latin typeface="Calibri"/>
              <a:cs typeface="Calibri"/>
            </a:endParaRPr>
          </a:p>
          <a:p>
            <a:pPr marL="12700" marR="5080">
              <a:lnSpc>
                <a:spcPct val="121100"/>
              </a:lnSpc>
              <a:spcBef>
                <a:spcPts val="100"/>
              </a:spcBef>
            </a:pP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858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608" y="456386"/>
            <a:ext cx="375157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0" dirty="0">
                <a:latin typeface="Calibri"/>
                <a:cs typeface="Calibri"/>
              </a:rPr>
              <a:t>Uniform</a:t>
            </a:r>
            <a:r>
              <a:rPr sz="4800" spc="-85" dirty="0">
                <a:latin typeface="Calibri"/>
                <a:cs typeface="Calibri"/>
              </a:rPr>
              <a:t> </a:t>
            </a:r>
            <a:r>
              <a:rPr sz="4800" spc="-15" dirty="0">
                <a:latin typeface="Calibri"/>
                <a:cs typeface="Calibri"/>
              </a:rPr>
              <a:t>Policy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35760" y="2017521"/>
            <a:ext cx="5639435" cy="768159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7620" algn="just">
              <a:lnSpc>
                <a:spcPct val="95800"/>
              </a:lnSpc>
              <a:spcBef>
                <a:spcPts val="190"/>
              </a:spcBef>
            </a:pPr>
            <a:r>
              <a:rPr sz="1800" spc="-25" dirty="0">
                <a:latin typeface="Calibri"/>
                <a:cs typeface="Calibri"/>
              </a:rPr>
              <a:t>At </a:t>
            </a:r>
            <a:r>
              <a:rPr sz="1800" spc="-20" dirty="0">
                <a:latin typeface="Calibri"/>
                <a:cs typeface="Calibri"/>
              </a:rPr>
              <a:t>Wollaston </a:t>
            </a:r>
            <a:r>
              <a:rPr sz="1800" spc="-10" dirty="0">
                <a:latin typeface="Calibri"/>
                <a:cs typeface="Calibri"/>
              </a:rPr>
              <a:t>we </a:t>
            </a:r>
            <a:r>
              <a:rPr sz="1800" spc="-5" dirty="0">
                <a:latin typeface="Calibri"/>
                <a:cs typeface="Calibri"/>
              </a:rPr>
              <a:t>believe that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school uniform </a:t>
            </a:r>
            <a:r>
              <a:rPr sz="1800" spc="-5" dirty="0">
                <a:latin typeface="Calibri"/>
                <a:cs typeface="Calibri"/>
              </a:rPr>
              <a:t>gives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sense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 belonging and pride in the </a:t>
            </a:r>
            <a:r>
              <a:rPr sz="1800" spc="-10" dirty="0">
                <a:latin typeface="Calibri"/>
                <a:cs typeface="Calibri"/>
              </a:rPr>
              <a:t>school whilst </a:t>
            </a:r>
            <a:r>
              <a:rPr sz="1800" spc="-5" dirty="0">
                <a:latin typeface="Calibri"/>
                <a:cs typeface="Calibri"/>
              </a:rPr>
              <a:t>ensuring equality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amongst </a:t>
            </a:r>
            <a:r>
              <a:rPr sz="1800" spc="-10" dirty="0">
                <a:latin typeface="Calibri"/>
                <a:cs typeface="Calibri"/>
              </a:rPr>
              <a:t>students.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 marL="12700" marR="5715" algn="just">
              <a:lnSpc>
                <a:spcPct val="95900"/>
              </a:lnSpc>
              <a:spcBef>
                <a:spcPts val="1600"/>
              </a:spcBef>
            </a:pPr>
            <a:r>
              <a:rPr lang="en-GB" spc="-5" dirty="0">
                <a:latin typeface="Calibri"/>
                <a:cs typeface="Calibri"/>
              </a:rPr>
              <a:t>We believe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smart appearance </a:t>
            </a:r>
            <a:r>
              <a:rPr lang="en-GB" spc="-10" dirty="0">
                <a:latin typeface="Calibri"/>
                <a:cs typeface="Calibri"/>
              </a:rPr>
              <a:t>impacts </a:t>
            </a:r>
            <a:r>
              <a:rPr sz="1800" spc="-5" dirty="0">
                <a:latin typeface="Calibri"/>
                <a:cs typeface="Calibri"/>
              </a:rPr>
              <a:t>positively </a:t>
            </a:r>
            <a:r>
              <a:rPr sz="1800" spc="-10" dirty="0">
                <a:latin typeface="Calibri"/>
                <a:cs typeface="Calibri"/>
              </a:rPr>
              <a:t>o</a:t>
            </a:r>
            <a:r>
              <a:rPr lang="en-GB" sz="1800" spc="-10" dirty="0">
                <a:latin typeface="Calibri"/>
                <a:cs typeface="Calibri"/>
              </a:rPr>
              <a:t>n:</a:t>
            </a:r>
          </a:p>
          <a:p>
            <a:pPr marL="298450" marR="5715" indent="-285750" algn="just">
              <a:lnSpc>
                <a:spcPct val="959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sz="1800" dirty="0">
                <a:latin typeface="Calibri"/>
                <a:cs typeface="Calibri"/>
              </a:rPr>
              <a:t>the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students’ </a:t>
            </a:r>
            <a:r>
              <a:rPr sz="1800" spc="-15" dirty="0">
                <a:latin typeface="Calibri"/>
                <a:cs typeface="Calibri"/>
              </a:rPr>
              <a:t>attitude </a:t>
            </a:r>
            <a:r>
              <a:rPr sz="1800" spc="-10" dirty="0">
                <a:latin typeface="Calibri"/>
                <a:cs typeface="Calibri"/>
              </a:rPr>
              <a:t>to work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study; </a:t>
            </a:r>
            <a:endParaRPr lang="en-GB" sz="1800" spc="-5" dirty="0">
              <a:latin typeface="Calibri"/>
              <a:cs typeface="Calibri"/>
            </a:endParaRPr>
          </a:p>
          <a:p>
            <a:pPr marL="298450" marR="5715" indent="-285750" algn="just">
              <a:lnSpc>
                <a:spcPct val="959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sz="1800" spc="-5" dirty="0">
                <a:latin typeface="Calibri"/>
                <a:cs typeface="Calibri"/>
              </a:rPr>
              <a:t>how </a:t>
            </a:r>
            <a:r>
              <a:rPr sz="1800" dirty="0">
                <a:latin typeface="Calibri"/>
                <a:cs typeface="Calibri"/>
              </a:rPr>
              <a:t> the </a:t>
            </a:r>
            <a:r>
              <a:rPr sz="1800" spc="-5" dirty="0">
                <a:latin typeface="Calibri"/>
                <a:cs typeface="Calibri"/>
              </a:rPr>
              <a:t>school is </a:t>
            </a:r>
            <a:r>
              <a:rPr sz="1800" spc="-15" dirty="0">
                <a:latin typeface="Calibri"/>
                <a:cs typeface="Calibri"/>
              </a:rPr>
              <a:t>portrayed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general </a:t>
            </a:r>
            <a:r>
              <a:rPr sz="1800" spc="-5" dirty="0">
                <a:latin typeface="Calibri"/>
                <a:cs typeface="Calibri"/>
              </a:rPr>
              <a:t>public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visitors to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school.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 marL="12700" marR="5080" algn="just">
              <a:lnSpc>
                <a:spcPct val="95800"/>
              </a:lnSpc>
              <a:spcBef>
                <a:spcPts val="1605"/>
              </a:spcBef>
            </a:pPr>
            <a:r>
              <a:rPr sz="1800" spc="-5" dirty="0">
                <a:latin typeface="Calibri"/>
                <a:cs typeface="Calibri"/>
              </a:rPr>
              <a:t>This </a:t>
            </a:r>
            <a:r>
              <a:rPr sz="1800" spc="-10" dirty="0">
                <a:latin typeface="Calibri"/>
                <a:cs typeface="Calibri"/>
              </a:rPr>
              <a:t>booklet </a:t>
            </a:r>
            <a:r>
              <a:rPr sz="1800" spc="-5" dirty="0">
                <a:latin typeface="Calibri"/>
                <a:cs typeface="Calibri"/>
              </a:rPr>
              <a:t>sets out our </a:t>
            </a:r>
            <a:r>
              <a:rPr sz="1800" spc="-10" dirty="0">
                <a:latin typeface="Calibri"/>
                <a:cs typeface="Calibri"/>
              </a:rPr>
              <a:t>uniform expectations</a:t>
            </a:r>
            <a:r>
              <a:rPr lang="en-GB" sz="1800" spc="-10" dirty="0">
                <a:latin typeface="Calibri"/>
                <a:cs typeface="Calibri"/>
              </a:rPr>
              <a:t> giving you</a:t>
            </a:r>
            <a:r>
              <a:rPr sz="1800" spc="-10" dirty="0">
                <a:latin typeface="Calibri"/>
                <a:cs typeface="Calibri"/>
              </a:rPr>
              <a:t>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parent/</a:t>
            </a:r>
            <a:r>
              <a:rPr sz="1800" spc="-25" dirty="0" err="1">
                <a:latin typeface="Calibri"/>
                <a:cs typeface="Calibri"/>
              </a:rPr>
              <a:t>carer</a:t>
            </a:r>
            <a:r>
              <a:rPr sz="1800" spc="-25" dirty="0">
                <a:latin typeface="Calibri"/>
                <a:cs typeface="Calibri"/>
              </a:rPr>
              <a:t>,</a:t>
            </a:r>
            <a:r>
              <a:rPr lang="en-GB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information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you</a:t>
            </a:r>
            <a:r>
              <a:rPr lang="en-GB"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need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lang="en-GB" sz="1800" spc="-5" dirty="0">
                <a:latin typeface="Calibri"/>
                <a:cs typeface="Calibri"/>
              </a:rPr>
              <a:t>ensure the correct </a:t>
            </a:r>
            <a:r>
              <a:rPr sz="1800" spc="-5" dirty="0">
                <a:latin typeface="Calibri"/>
                <a:cs typeface="Calibri"/>
              </a:rPr>
              <a:t>items</a:t>
            </a:r>
            <a:r>
              <a:rPr lang="en-GB" sz="1800" spc="-5" dirty="0">
                <a:latin typeface="Calibri"/>
                <a:cs typeface="Calibri"/>
              </a:rPr>
              <a:t> are being purchased to avoid unnecessary additional expense.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 marL="12700" marR="5715" algn="just">
              <a:lnSpc>
                <a:spcPct val="95700"/>
              </a:lnSpc>
              <a:spcBef>
                <a:spcPts val="1605"/>
              </a:spcBef>
            </a:pPr>
            <a:r>
              <a:rPr sz="1800" dirty="0">
                <a:latin typeface="Calibri"/>
                <a:cs typeface="Calibri"/>
              </a:rPr>
              <a:t>In </a:t>
            </a:r>
            <a:r>
              <a:rPr sz="1800" spc="-10" dirty="0">
                <a:latin typeface="Calibri"/>
                <a:cs typeface="Calibri"/>
              </a:rPr>
              <a:t>order to ensure your </a:t>
            </a:r>
            <a:r>
              <a:rPr sz="1800" spc="-5" dirty="0">
                <a:latin typeface="Calibri"/>
                <a:cs typeface="Calibri"/>
              </a:rPr>
              <a:t>son/daughter meets our </a:t>
            </a:r>
            <a:r>
              <a:rPr sz="1800" spc="-10" dirty="0">
                <a:latin typeface="Calibri"/>
                <a:cs typeface="Calibri"/>
              </a:rPr>
              <a:t>uniform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expectations,</a:t>
            </a:r>
            <a:r>
              <a:rPr sz="1800" spc="-5" dirty="0">
                <a:latin typeface="Calibri"/>
                <a:cs typeface="Calibri"/>
              </a:rPr>
              <a:t> please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take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time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-5" dirty="0">
                <a:latin typeface="Calibri"/>
                <a:cs typeface="Calibri"/>
              </a:rPr>
              <a:t> look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images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included</a:t>
            </a:r>
            <a:r>
              <a:rPr lang="en-GB" sz="1800" spc="-5" dirty="0">
                <a:latin typeface="Calibri"/>
                <a:cs typeface="Calibri"/>
              </a:rPr>
              <a:t>.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lang="en-GB" spc="-10" dirty="0">
                <a:latin typeface="Calibri"/>
                <a:cs typeface="Calibri"/>
              </a:rPr>
              <a:t>W</a:t>
            </a:r>
            <a:r>
              <a:rPr sz="1800" spc="-10" dirty="0" err="1">
                <a:latin typeface="Calibri"/>
                <a:cs typeface="Calibri"/>
              </a:rPr>
              <a:t>hilst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this is not </a:t>
            </a:r>
            <a:r>
              <a:rPr sz="1800" dirty="0">
                <a:latin typeface="Calibri"/>
                <a:cs typeface="Calibri"/>
              </a:rPr>
              <a:t>an </a:t>
            </a:r>
            <a:r>
              <a:rPr sz="1800" spc="-10" dirty="0">
                <a:latin typeface="Calibri"/>
                <a:cs typeface="Calibri"/>
              </a:rPr>
              <a:t>exhaustive list </a:t>
            </a:r>
            <a:r>
              <a:rPr sz="1800" spc="-5" dirty="0">
                <a:latin typeface="Calibri"/>
                <a:cs typeface="Calibri"/>
              </a:rPr>
              <a:t>it does </a:t>
            </a:r>
            <a:r>
              <a:rPr sz="1800" spc="-10" dirty="0">
                <a:latin typeface="Calibri"/>
                <a:cs typeface="Calibri"/>
              </a:rPr>
              <a:t>provide </a:t>
            </a:r>
            <a:r>
              <a:rPr sz="1800" spc="-5" dirty="0">
                <a:latin typeface="Calibri"/>
                <a:cs typeface="Calibri"/>
              </a:rPr>
              <a:t> clear guidance on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what is</a:t>
            </a:r>
            <a:r>
              <a:rPr sz="1800" dirty="0">
                <a:latin typeface="Calibri"/>
                <a:cs typeface="Calibri"/>
              </a:rPr>
              <a:t> and</a:t>
            </a:r>
            <a:r>
              <a:rPr sz="1800" spc="-5" dirty="0">
                <a:latin typeface="Calibri"/>
                <a:cs typeface="Calibri"/>
              </a:rPr>
              <a:t> is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not acceptable.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 marL="12700" marR="5080" algn="just">
              <a:lnSpc>
                <a:spcPct val="95900"/>
              </a:lnSpc>
              <a:spcBef>
                <a:spcPts val="1600"/>
              </a:spcBef>
            </a:pPr>
            <a:r>
              <a:rPr sz="1800" spc="-5" dirty="0">
                <a:latin typeface="Calibri"/>
                <a:cs typeface="Calibri"/>
              </a:rPr>
              <a:t>School </a:t>
            </a:r>
            <a:r>
              <a:rPr sz="1800" spc="-10" dirty="0">
                <a:latin typeface="Calibri"/>
                <a:cs typeface="Calibri"/>
              </a:rPr>
              <a:t>uniform items can </a:t>
            </a:r>
            <a:r>
              <a:rPr sz="1800" spc="-5" dirty="0">
                <a:latin typeface="Calibri"/>
                <a:cs typeface="Calibri"/>
              </a:rPr>
              <a:t>be </a:t>
            </a:r>
            <a:r>
              <a:rPr sz="1800" spc="-15" dirty="0">
                <a:latin typeface="Calibri"/>
                <a:cs typeface="Calibri"/>
              </a:rPr>
              <a:t>ordered </a:t>
            </a:r>
            <a:r>
              <a:rPr sz="1800" spc="-5" dirty="0">
                <a:latin typeface="Calibri"/>
                <a:cs typeface="Calibri"/>
              </a:rPr>
              <a:t>online </a:t>
            </a:r>
            <a:r>
              <a:rPr sz="1800" dirty="0">
                <a:latin typeface="Calibri"/>
                <a:cs typeface="Calibri"/>
              </a:rPr>
              <a:t>via </a:t>
            </a:r>
            <a:r>
              <a:rPr sz="1800" spc="-5" dirty="0">
                <a:latin typeface="Calibri"/>
                <a:cs typeface="Calibri"/>
              </a:rPr>
              <a:t>our school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website </a:t>
            </a:r>
            <a:r>
              <a:rPr sz="18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www.wollastonschool.com</a:t>
            </a:r>
            <a:r>
              <a:rPr sz="18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lang="en-GB" sz="1800" spc="-10" dirty="0">
                <a:latin typeface="Calibri"/>
                <a:cs typeface="Calibri"/>
              </a:rPr>
              <a:t>will be available for collection in school, usually </a:t>
            </a:r>
            <a:r>
              <a:rPr sz="1800" spc="-5" dirty="0">
                <a:latin typeface="Calibri"/>
                <a:cs typeface="Calibri"/>
              </a:rPr>
              <a:t>within </a:t>
            </a:r>
            <a:r>
              <a:rPr sz="1800" dirty="0">
                <a:latin typeface="Calibri"/>
                <a:cs typeface="Calibri"/>
              </a:rPr>
              <a:t>24 </a:t>
            </a:r>
            <a:r>
              <a:rPr sz="1800" spc="-10" dirty="0">
                <a:latin typeface="Calibri"/>
                <a:cs typeface="Calibri"/>
              </a:rPr>
              <a:t>hours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10" dirty="0">
                <a:latin typeface="Calibri"/>
                <a:cs typeface="Calibri"/>
              </a:rPr>
              <a:t>payment. </a:t>
            </a:r>
            <a:r>
              <a:rPr sz="1800" spc="-5" dirty="0">
                <a:latin typeface="Calibri"/>
                <a:cs typeface="Calibri"/>
              </a:rPr>
              <a:t>Our </a:t>
            </a:r>
            <a:r>
              <a:rPr sz="1800" spc="-10" dirty="0">
                <a:latin typeface="Calibri"/>
                <a:cs typeface="Calibri"/>
              </a:rPr>
              <a:t>refund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5" dirty="0">
                <a:latin typeface="Calibri"/>
                <a:cs typeface="Calibri"/>
              </a:rPr>
              <a:t>exchange </a:t>
            </a:r>
            <a:r>
              <a:rPr sz="1800" spc="-10" dirty="0">
                <a:latin typeface="Calibri"/>
                <a:cs typeface="Calibri"/>
              </a:rPr>
              <a:t>policy can </a:t>
            </a:r>
            <a:r>
              <a:rPr sz="1800" spc="-5" dirty="0">
                <a:latin typeface="Calibri"/>
                <a:cs typeface="Calibri"/>
              </a:rPr>
              <a:t>be </a:t>
            </a:r>
            <a:r>
              <a:rPr sz="1800" spc="-15" dirty="0">
                <a:latin typeface="Calibri"/>
                <a:cs typeface="Calibri"/>
              </a:rPr>
              <a:t>found </a:t>
            </a:r>
            <a:r>
              <a:rPr sz="1800" spc="-10" dirty="0">
                <a:latin typeface="Calibri"/>
                <a:cs typeface="Calibri"/>
              </a:rPr>
              <a:t>on </a:t>
            </a:r>
            <a:r>
              <a:rPr sz="1800" spc="-5" dirty="0">
                <a:latin typeface="Calibri"/>
                <a:cs typeface="Calibri"/>
              </a:rPr>
              <a:t> our</a:t>
            </a:r>
            <a:r>
              <a:rPr sz="1800" spc="-10" dirty="0">
                <a:latin typeface="Calibri"/>
                <a:cs typeface="Calibri"/>
              </a:rPr>
              <a:t> website.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608" y="456386"/>
            <a:ext cx="46024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latin typeface="Calibri"/>
                <a:cs typeface="Calibri"/>
              </a:rPr>
              <a:t>Compulsory</a:t>
            </a:r>
            <a:r>
              <a:rPr sz="4800" spc="-55" dirty="0">
                <a:latin typeface="Calibri"/>
                <a:cs typeface="Calibri"/>
              </a:rPr>
              <a:t> </a:t>
            </a:r>
            <a:r>
              <a:rPr sz="4800" spc="-20" dirty="0">
                <a:latin typeface="Calibri"/>
                <a:cs typeface="Calibri"/>
              </a:rPr>
              <a:t>Items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2420" y="2005329"/>
            <a:ext cx="5869940" cy="4403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5080">
              <a:lnSpc>
                <a:spcPct val="1211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following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items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are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compulsory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must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worn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at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times</a:t>
            </a:r>
            <a:r>
              <a:rPr sz="1200" b="1" spc="-5" dirty="0">
                <a:latin typeface="Calibri"/>
                <a:cs typeface="Calibri"/>
              </a:rPr>
              <a:t>*</a:t>
            </a:r>
            <a:r>
              <a:rPr sz="1800" spc="-5" dirty="0"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  <a:p>
            <a:pPr marL="372110" indent="-360045">
              <a:lnSpc>
                <a:spcPct val="100000"/>
              </a:lnSpc>
              <a:spcBef>
                <a:spcPts val="1055"/>
              </a:spcBef>
              <a:buSzPct val="55555"/>
              <a:buFont typeface="Symbol"/>
              <a:buChar char=""/>
              <a:tabLst>
                <a:tab pos="372110" algn="l"/>
                <a:tab pos="372745" algn="l"/>
              </a:tabLst>
            </a:pPr>
            <a:r>
              <a:rPr sz="1800" b="1" spc="-5" dirty="0">
                <a:latin typeface="Calibri"/>
                <a:cs typeface="Calibri"/>
              </a:rPr>
              <a:t>Plain </a:t>
            </a:r>
            <a:r>
              <a:rPr sz="1800" b="1" dirty="0">
                <a:latin typeface="Calibri"/>
                <a:cs typeface="Calibri"/>
              </a:rPr>
              <a:t>black or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dark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grey</a:t>
            </a:r>
            <a:r>
              <a:rPr lang="en-GB" sz="1800" b="1" spc="-15" dirty="0">
                <a:latin typeface="Calibri"/>
                <a:cs typeface="Calibri"/>
              </a:rPr>
              <a:t> tailored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trousers</a:t>
            </a:r>
            <a:r>
              <a:rPr sz="1800" b="1" dirty="0">
                <a:latin typeface="Calibri"/>
                <a:cs typeface="Calibri"/>
              </a:rPr>
              <a:t> or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skirt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(of</a:t>
            </a:r>
            <a:r>
              <a:rPr sz="1600" i="1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appropriate</a:t>
            </a:r>
            <a:r>
              <a:rPr lang="en-GB" sz="160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length</a:t>
            </a:r>
            <a:r>
              <a:rPr sz="1600" i="1" spc="-2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and</a:t>
            </a:r>
            <a:r>
              <a:rPr sz="1600" i="1" spc="-10" dirty="0">
                <a:latin typeface="Calibri"/>
                <a:cs typeface="Calibri"/>
              </a:rPr>
              <a:t> fit)</a:t>
            </a:r>
            <a:endParaRPr sz="1600" dirty="0">
              <a:latin typeface="Calibri"/>
              <a:cs typeface="Calibri"/>
            </a:endParaRPr>
          </a:p>
          <a:p>
            <a:pPr marL="372110" indent="-360045">
              <a:lnSpc>
                <a:spcPct val="100000"/>
              </a:lnSpc>
              <a:spcBef>
                <a:spcPts val="1005"/>
              </a:spcBef>
              <a:buSzPct val="55555"/>
              <a:buFont typeface="Symbol"/>
              <a:buChar char=""/>
              <a:tabLst>
                <a:tab pos="372110" algn="l"/>
                <a:tab pos="372745" algn="l"/>
              </a:tabLst>
            </a:pPr>
            <a:r>
              <a:rPr sz="1800" b="1" spc="-5" dirty="0">
                <a:latin typeface="Calibri"/>
                <a:cs typeface="Calibri"/>
              </a:rPr>
              <a:t>Plain</a:t>
            </a:r>
            <a:r>
              <a:rPr sz="1800" b="1" spc="-10" dirty="0">
                <a:latin typeface="Calibri"/>
                <a:cs typeface="Calibri"/>
              </a:rPr>
              <a:t> white </a:t>
            </a:r>
            <a:r>
              <a:rPr sz="1800" b="1" spc="-5" dirty="0">
                <a:latin typeface="Calibri"/>
                <a:cs typeface="Calibri"/>
              </a:rPr>
              <a:t>shirt</a:t>
            </a:r>
            <a:endParaRPr sz="1800" dirty="0">
              <a:latin typeface="Calibri"/>
              <a:cs typeface="Calibri"/>
            </a:endParaRPr>
          </a:p>
          <a:p>
            <a:pPr marL="372110" indent="-360045">
              <a:lnSpc>
                <a:spcPct val="100000"/>
              </a:lnSpc>
              <a:spcBef>
                <a:spcPts val="1055"/>
              </a:spcBef>
              <a:buSzPct val="55555"/>
              <a:buFont typeface="Symbol"/>
              <a:buChar char=""/>
              <a:tabLst>
                <a:tab pos="372110" algn="l"/>
                <a:tab pos="372745" algn="l"/>
              </a:tabLst>
            </a:pPr>
            <a:r>
              <a:rPr sz="1800" b="1" spc="-5" dirty="0">
                <a:latin typeface="Calibri"/>
                <a:cs typeface="Calibri"/>
              </a:rPr>
              <a:t>House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tie</a:t>
            </a:r>
            <a:endParaRPr sz="1800" dirty="0">
              <a:latin typeface="Calibri"/>
              <a:cs typeface="Calibri"/>
            </a:endParaRPr>
          </a:p>
          <a:p>
            <a:pPr marL="372110" indent="-360045">
              <a:lnSpc>
                <a:spcPct val="100000"/>
              </a:lnSpc>
              <a:spcBef>
                <a:spcPts val="1055"/>
              </a:spcBef>
              <a:buSzPct val="55555"/>
              <a:buFont typeface="Symbol"/>
              <a:buChar char=""/>
              <a:tabLst>
                <a:tab pos="372110" algn="l"/>
                <a:tab pos="372745" algn="l"/>
              </a:tabLst>
            </a:pPr>
            <a:r>
              <a:rPr sz="1800" b="1" spc="-5" dirty="0">
                <a:latin typeface="Calibri"/>
                <a:cs typeface="Calibri"/>
              </a:rPr>
              <a:t>School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sweatshirt</a:t>
            </a:r>
            <a:endParaRPr sz="1800" dirty="0">
              <a:latin typeface="Calibri"/>
              <a:cs typeface="Calibri"/>
            </a:endParaRPr>
          </a:p>
          <a:p>
            <a:pPr marL="372110" indent="-360045">
              <a:lnSpc>
                <a:spcPct val="100000"/>
              </a:lnSpc>
              <a:spcBef>
                <a:spcPts val="1060"/>
              </a:spcBef>
              <a:buSzPct val="55555"/>
              <a:buFont typeface="Symbol"/>
              <a:buChar char=""/>
              <a:tabLst>
                <a:tab pos="372110" algn="l"/>
                <a:tab pos="372745" algn="l"/>
              </a:tabLst>
            </a:pPr>
            <a:r>
              <a:rPr sz="1800" b="1" spc="-5" dirty="0">
                <a:latin typeface="Calibri"/>
                <a:cs typeface="Calibri"/>
              </a:rPr>
              <a:t>Formal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leather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black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shoes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 dirty="0">
              <a:latin typeface="Calibri"/>
              <a:cs typeface="Calibri"/>
            </a:endParaRPr>
          </a:p>
          <a:p>
            <a:pPr marL="240665" marR="7620" algn="just">
              <a:lnSpc>
                <a:spcPct val="121000"/>
              </a:lnSpc>
            </a:pPr>
            <a:r>
              <a:rPr sz="1400" b="1" spc="-5" dirty="0">
                <a:latin typeface="Calibri"/>
                <a:cs typeface="Calibri"/>
              </a:rPr>
              <a:t>*</a:t>
            </a:r>
            <a:r>
              <a:rPr sz="1600" spc="-5" dirty="0">
                <a:latin typeface="Calibri"/>
                <a:cs typeface="Calibri"/>
              </a:rPr>
              <a:t>During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warmer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weather</a:t>
            </a:r>
            <a:r>
              <a:rPr sz="1600" spc="-5" dirty="0">
                <a:latin typeface="Calibri"/>
                <a:cs typeface="Calibri"/>
              </a:rPr>
              <a:t> the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school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reserves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the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right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to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make 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changes </a:t>
            </a:r>
            <a:r>
              <a:rPr sz="1600" spc="-10" dirty="0">
                <a:latin typeface="Calibri"/>
                <a:cs typeface="Calibri"/>
              </a:rPr>
              <a:t>to ensure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students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are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comfortable.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This </a:t>
            </a:r>
            <a:r>
              <a:rPr lang="en-GB" sz="1600" spc="-10" dirty="0">
                <a:latin typeface="Calibri"/>
                <a:cs typeface="Calibri"/>
              </a:rPr>
              <a:t>may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include </a:t>
            </a:r>
            <a:r>
              <a:rPr sz="1600" spc="-5" dirty="0">
                <a:latin typeface="Calibri"/>
                <a:cs typeface="Calibri"/>
              </a:rPr>
              <a:t> allowing </a:t>
            </a:r>
            <a:r>
              <a:rPr sz="1600" spc="-10" dirty="0">
                <a:latin typeface="Calibri"/>
                <a:cs typeface="Calibri"/>
              </a:rPr>
              <a:t>students to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remove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sweatshirts</a:t>
            </a:r>
            <a:r>
              <a:rPr sz="1600" spc="-5" dirty="0">
                <a:latin typeface="Calibri"/>
                <a:cs typeface="Calibri"/>
              </a:rPr>
              <a:t> and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the school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tie.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0607" y="7159625"/>
            <a:ext cx="4111117" cy="20253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608" y="456386"/>
            <a:ext cx="21628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60" dirty="0">
                <a:latin typeface="Calibri"/>
                <a:cs typeface="Calibri"/>
              </a:rPr>
              <a:t>T</a:t>
            </a:r>
            <a:r>
              <a:rPr sz="4800" spc="-65" dirty="0">
                <a:latin typeface="Calibri"/>
                <a:cs typeface="Calibri"/>
              </a:rPr>
              <a:t>r</a:t>
            </a:r>
            <a:r>
              <a:rPr sz="4800" dirty="0">
                <a:latin typeface="Calibri"/>
                <a:cs typeface="Calibri"/>
              </a:rPr>
              <a:t>ouse</a:t>
            </a:r>
            <a:r>
              <a:rPr sz="4800" spc="-65" dirty="0">
                <a:latin typeface="Calibri"/>
                <a:cs typeface="Calibri"/>
              </a:rPr>
              <a:t>r</a:t>
            </a:r>
            <a:r>
              <a:rPr sz="4800" dirty="0">
                <a:latin typeface="Calibri"/>
                <a:cs typeface="Calibri"/>
              </a:rPr>
              <a:t>s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1336" y="1849156"/>
            <a:ext cx="4772914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Plain </a:t>
            </a:r>
            <a:r>
              <a:rPr sz="1800" b="1" dirty="0">
                <a:latin typeface="Calibri"/>
                <a:cs typeface="Calibri"/>
              </a:rPr>
              <a:t>black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or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dark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grey</a:t>
            </a:r>
            <a:r>
              <a:rPr lang="en-GB" sz="1800" b="1" spc="-15" dirty="0">
                <a:latin typeface="Calibri"/>
                <a:cs typeface="Calibri"/>
              </a:rPr>
              <a:t> tailored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trousers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of </a:t>
            </a:r>
            <a:r>
              <a:rPr sz="1600" b="1" spc="-10" dirty="0">
                <a:latin typeface="Calibri"/>
                <a:cs typeface="Calibri"/>
              </a:rPr>
              <a:t>appropriate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length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and </a:t>
            </a:r>
            <a:r>
              <a:rPr sz="1600" b="1" spc="-15" dirty="0">
                <a:latin typeface="Calibri"/>
                <a:cs typeface="Calibri"/>
              </a:rPr>
              <a:t>fit</a:t>
            </a:r>
            <a:r>
              <a:rPr lang="en-GB" sz="1600" b="1" spc="-15" dirty="0"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77982" y="2527300"/>
            <a:ext cx="2170684" cy="2496567"/>
            <a:chOff x="1836166" y="3383533"/>
            <a:chExt cx="4592955" cy="62617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6166" y="3383533"/>
              <a:ext cx="2209800" cy="501748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85894" y="3392931"/>
              <a:ext cx="1943100" cy="50264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72667" y="8910386"/>
              <a:ext cx="624249" cy="6242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22595" y="8812669"/>
              <a:ext cx="832332" cy="832332"/>
            </a:xfrm>
            <a:prstGeom prst="rect">
              <a:avLst/>
            </a:prstGeom>
          </p:spPr>
        </p:pic>
      </p:grpSp>
      <p:sp>
        <p:nvSpPr>
          <p:cNvPr id="9" name="object 3">
            <a:extLst>
              <a:ext uri="{FF2B5EF4-FFF2-40B4-BE49-F238E27FC236}">
                <a16:creationId xmlns:a16="http://schemas.microsoft.com/office/drawing/2014/main" id="{4B837039-0A7A-454F-B325-FC670897D382}"/>
              </a:ext>
            </a:extLst>
          </p:cNvPr>
          <p:cNvSpPr txBox="1"/>
          <p:nvPr/>
        </p:nvSpPr>
        <p:spPr>
          <a:xfrm>
            <a:off x="1236571" y="5041900"/>
            <a:ext cx="5796280" cy="2092239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1800" b="1" spc="-5" dirty="0">
                <a:latin typeface="Calibri"/>
                <a:cs typeface="Calibri"/>
              </a:rPr>
              <a:t>The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following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examples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are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NOT </a:t>
            </a:r>
            <a:r>
              <a:rPr sz="1800" b="1" spc="-10" dirty="0">
                <a:latin typeface="Calibri"/>
                <a:cs typeface="Calibri"/>
              </a:rPr>
              <a:t>appropriate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uniform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items:</a:t>
            </a:r>
            <a:endParaRPr sz="1800" dirty="0">
              <a:latin typeface="Calibri"/>
              <a:cs typeface="Calibri"/>
            </a:endParaRPr>
          </a:p>
          <a:p>
            <a:pPr marL="152400">
              <a:lnSpc>
                <a:spcPct val="100000"/>
              </a:lnSpc>
              <a:spcBef>
                <a:spcPts val="1055"/>
              </a:spcBef>
            </a:pPr>
            <a:r>
              <a:rPr lang="en-GB" spc="160" dirty="0">
                <a:latin typeface="Calibri"/>
                <a:cs typeface="Calibri"/>
              </a:rPr>
              <a:t>Black j</a:t>
            </a:r>
            <a:r>
              <a:rPr sz="1800" spc="-5" dirty="0" err="1">
                <a:latin typeface="Calibri"/>
                <a:cs typeface="Calibri"/>
              </a:rPr>
              <a:t>eans</a:t>
            </a:r>
            <a:r>
              <a:rPr lang="en-GB" sz="1800" spc="-5" dirty="0">
                <a:latin typeface="Calibri"/>
                <a:cs typeface="Calibri"/>
              </a:rPr>
              <a:t> style trousers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 leggings/jeggings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not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acceptable.</a:t>
            </a:r>
            <a:r>
              <a:rPr lang="en-GB" sz="1800" b="1" spc="-20" dirty="0">
                <a:latin typeface="Calibri"/>
                <a:cs typeface="Calibri"/>
              </a:rPr>
              <a:t> </a:t>
            </a:r>
          </a:p>
          <a:p>
            <a:pPr marL="152400">
              <a:lnSpc>
                <a:spcPct val="100000"/>
              </a:lnSpc>
              <a:spcBef>
                <a:spcPts val="1055"/>
              </a:spcBef>
            </a:pPr>
            <a:r>
              <a:rPr lang="en-GB" spc="-20" dirty="0">
                <a:latin typeface="Calibri"/>
                <a:cs typeface="Calibri"/>
              </a:rPr>
              <a:t>Please note that some high street clothing stores put black jeans into their ‘school sections’ but do not meet our requirements so </a:t>
            </a:r>
            <a:r>
              <a:rPr lang="en-GB" spc="-20" dirty="0" err="1">
                <a:latin typeface="Calibri"/>
                <a:cs typeface="Calibri"/>
              </a:rPr>
              <a:t>shoudll</a:t>
            </a:r>
            <a:r>
              <a:rPr lang="en-GB" spc="-20" dirty="0">
                <a:latin typeface="Calibri"/>
                <a:cs typeface="Calibri"/>
              </a:rPr>
              <a:t> not be purchased for school.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2CB3FA-E039-4CB3-B626-82C67E6E8F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7983" y="7373654"/>
            <a:ext cx="2738832" cy="25229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8120" y="2877730"/>
            <a:ext cx="2167673" cy="233015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700395" y="8629141"/>
            <a:ext cx="1620520" cy="1800225"/>
          </a:xfrm>
          <a:custGeom>
            <a:avLst/>
            <a:gdLst/>
            <a:ahLst/>
            <a:cxnLst/>
            <a:rect l="l" t="t" r="r" b="b"/>
            <a:pathLst>
              <a:path w="1620520" h="1800225">
                <a:moveTo>
                  <a:pt x="1620011" y="0"/>
                </a:moveTo>
                <a:lnTo>
                  <a:pt x="0" y="1799996"/>
                </a:lnTo>
                <a:lnTo>
                  <a:pt x="1620011" y="1799996"/>
                </a:lnTo>
                <a:lnTo>
                  <a:pt x="162001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46989" y="240918"/>
            <a:ext cx="7091045" cy="10205720"/>
            <a:chOff x="246989" y="240918"/>
            <a:chExt cx="7091045" cy="10205720"/>
          </a:xfrm>
        </p:grpSpPr>
        <p:sp>
          <p:nvSpPr>
            <p:cNvPr id="5" name="object 5"/>
            <p:cNvSpPr/>
            <p:nvPr/>
          </p:nvSpPr>
          <p:spPr>
            <a:xfrm>
              <a:off x="264452" y="241210"/>
              <a:ext cx="612140" cy="10187940"/>
            </a:xfrm>
            <a:custGeom>
              <a:avLst/>
              <a:gdLst/>
              <a:ahLst/>
              <a:cxnLst/>
              <a:rect l="l" t="t" r="r" b="b"/>
              <a:pathLst>
                <a:path w="612140" h="10187940">
                  <a:moveTo>
                    <a:pt x="612000" y="0"/>
                  </a:moveTo>
                  <a:lnTo>
                    <a:pt x="0" y="0"/>
                  </a:lnTo>
                  <a:lnTo>
                    <a:pt x="0" y="10187940"/>
                  </a:lnTo>
                  <a:lnTo>
                    <a:pt x="612000" y="10187940"/>
                  </a:lnTo>
                  <a:lnTo>
                    <a:pt x="61200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76452" y="1520697"/>
              <a:ext cx="288290" cy="8909050"/>
            </a:xfrm>
            <a:custGeom>
              <a:avLst/>
              <a:gdLst/>
              <a:ahLst/>
              <a:cxnLst/>
              <a:rect l="l" t="t" r="r" b="b"/>
              <a:pathLst>
                <a:path w="288290" h="8909050">
                  <a:moveTo>
                    <a:pt x="0" y="8908453"/>
                  </a:moveTo>
                  <a:lnTo>
                    <a:pt x="287997" y="8908453"/>
                  </a:lnTo>
                  <a:lnTo>
                    <a:pt x="287997" y="0"/>
                  </a:lnTo>
                  <a:lnTo>
                    <a:pt x="0" y="0"/>
                  </a:lnTo>
                  <a:lnTo>
                    <a:pt x="0" y="8908453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4452" y="10429137"/>
              <a:ext cx="7056120" cy="0"/>
            </a:xfrm>
            <a:custGeom>
              <a:avLst/>
              <a:gdLst/>
              <a:ahLst/>
              <a:cxnLst/>
              <a:rect l="l" t="t" r="r" b="b"/>
              <a:pathLst>
                <a:path w="7056120">
                  <a:moveTo>
                    <a:pt x="7055954" y="0"/>
                  </a:moveTo>
                  <a:lnTo>
                    <a:pt x="0" y="0"/>
                  </a:lnTo>
                </a:path>
              </a:pathLst>
            </a:custGeom>
            <a:ln w="34925">
              <a:solidFill>
                <a:srgbClr val="99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32448" y="9061195"/>
              <a:ext cx="1188085" cy="1368425"/>
            </a:xfrm>
            <a:custGeom>
              <a:avLst/>
              <a:gdLst/>
              <a:ahLst/>
              <a:cxnLst/>
              <a:rect l="l" t="t" r="r" b="b"/>
              <a:pathLst>
                <a:path w="1188084" h="1368425">
                  <a:moveTo>
                    <a:pt x="1187957" y="0"/>
                  </a:moveTo>
                  <a:lnTo>
                    <a:pt x="0" y="1367942"/>
                  </a:lnTo>
                  <a:lnTo>
                    <a:pt x="1187957" y="1367942"/>
                  </a:lnTo>
                  <a:lnTo>
                    <a:pt x="1187957" y="0"/>
                  </a:lnTo>
                  <a:close/>
                </a:path>
              </a:pathLst>
            </a:custGeom>
            <a:solidFill>
              <a:srgbClr val="66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96102" y="241819"/>
              <a:ext cx="1424304" cy="1805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6898" y="240918"/>
              <a:ext cx="5622925" cy="1279778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81608" y="456386"/>
            <a:ext cx="14293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Calibri"/>
                <a:cs typeface="Calibri"/>
              </a:rPr>
              <a:t>Skirts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09089" y="1988565"/>
            <a:ext cx="4841240" cy="690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8245" marR="5080" indent="-1186180">
              <a:lnSpc>
                <a:spcPct val="1211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Acceptable </a:t>
            </a:r>
            <a:r>
              <a:rPr sz="1800" b="1" spc="-10" dirty="0">
                <a:latin typeface="Calibri"/>
                <a:cs typeface="Calibri"/>
              </a:rPr>
              <a:t>items— </a:t>
            </a:r>
            <a:r>
              <a:rPr sz="1800" b="1" spc="-5" dirty="0">
                <a:latin typeface="Calibri"/>
                <a:cs typeface="Calibri"/>
              </a:rPr>
              <a:t>Plain </a:t>
            </a:r>
            <a:r>
              <a:rPr sz="1800" b="1" dirty="0">
                <a:latin typeface="Calibri"/>
                <a:cs typeface="Calibri"/>
              </a:rPr>
              <a:t>black </a:t>
            </a:r>
            <a:r>
              <a:rPr sz="1800" b="1" spc="-5" dirty="0">
                <a:latin typeface="Calibri"/>
                <a:cs typeface="Calibri"/>
              </a:rPr>
              <a:t>or </a:t>
            </a:r>
            <a:r>
              <a:rPr sz="1800" b="1" dirty="0">
                <a:latin typeface="Calibri"/>
                <a:cs typeface="Calibri"/>
              </a:rPr>
              <a:t>dark </a:t>
            </a:r>
            <a:r>
              <a:rPr sz="1800" b="1" spc="-15" dirty="0">
                <a:latin typeface="Calibri"/>
                <a:cs typeface="Calibri"/>
              </a:rPr>
              <a:t>grey </a:t>
            </a:r>
            <a:r>
              <a:rPr sz="1800" b="1" dirty="0">
                <a:latin typeface="Calibri"/>
                <a:cs typeface="Calibri"/>
              </a:rPr>
              <a:t>skirt of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appropriate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length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and </a:t>
            </a:r>
            <a:r>
              <a:rPr sz="1800" b="1" spc="-10" dirty="0">
                <a:latin typeface="Calibri"/>
                <a:cs typeface="Calibri"/>
              </a:rPr>
              <a:t>fit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20697" y="6704456"/>
            <a:ext cx="5069205" cy="69024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5"/>
              </a:spcBef>
            </a:pPr>
            <a:r>
              <a:rPr sz="1800" b="1" spc="-5" dirty="0">
                <a:latin typeface="Calibri"/>
                <a:cs typeface="Calibri"/>
              </a:rPr>
              <a:t>The following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examples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are </a:t>
            </a:r>
            <a:r>
              <a:rPr sz="1800" b="1" spc="-20" dirty="0">
                <a:latin typeface="Calibri"/>
                <a:cs typeface="Calibri"/>
              </a:rPr>
              <a:t>NOT</a:t>
            </a:r>
            <a:r>
              <a:rPr sz="1800" b="1" spc="-10" dirty="0">
                <a:latin typeface="Calibri"/>
                <a:cs typeface="Calibri"/>
              </a:rPr>
              <a:t> appropriate </a:t>
            </a:r>
            <a:r>
              <a:rPr sz="1800" b="1" spc="-5" dirty="0">
                <a:latin typeface="Calibri"/>
                <a:cs typeface="Calibri"/>
              </a:rPr>
              <a:t>uniform</a:t>
            </a:r>
            <a:endParaRPr sz="1800">
              <a:latin typeface="Calibri"/>
              <a:cs typeface="Calibri"/>
            </a:endParaRPr>
          </a:p>
          <a:p>
            <a:pPr marR="496570" algn="ctr">
              <a:lnSpc>
                <a:spcPct val="100000"/>
              </a:lnSpc>
              <a:spcBef>
                <a:spcPts val="455"/>
              </a:spcBef>
            </a:pPr>
            <a:r>
              <a:rPr sz="1800" b="1" spc="-10" dirty="0">
                <a:latin typeface="Calibri"/>
                <a:cs typeface="Calibri"/>
              </a:rPr>
              <a:t>items: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469389" y="2848228"/>
            <a:ext cx="5280025" cy="7118984"/>
            <a:chOff x="1469389" y="2848228"/>
            <a:chExt cx="5280025" cy="7118984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7171" y="5427652"/>
              <a:ext cx="624249" cy="62424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90264" y="5423080"/>
              <a:ext cx="624249" cy="62424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27854" y="2848228"/>
              <a:ext cx="2159127" cy="235071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69389" y="7427950"/>
              <a:ext cx="1860042" cy="253885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74438" y="7402550"/>
              <a:ext cx="1815845" cy="252755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79419" y="8301202"/>
              <a:ext cx="658012" cy="65801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90793" y="8292312"/>
              <a:ext cx="658012" cy="6580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608" y="456386"/>
            <a:ext cx="41078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Calibri"/>
                <a:cs typeface="Calibri"/>
              </a:rPr>
              <a:t>Shirts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07566" y="1982469"/>
            <a:ext cx="5102225" cy="842644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155"/>
              </a:spcBef>
            </a:pPr>
            <a:r>
              <a:rPr sz="1800" b="1" spc="-5" dirty="0">
                <a:latin typeface="Calibri"/>
                <a:cs typeface="Calibri"/>
              </a:rPr>
              <a:t>Plain</a:t>
            </a:r>
            <a:r>
              <a:rPr sz="1800" b="1" spc="-10" dirty="0">
                <a:latin typeface="Calibri"/>
                <a:cs typeface="Calibri"/>
              </a:rPr>
              <a:t> white </a:t>
            </a:r>
            <a:r>
              <a:rPr sz="1800" b="1" spc="-5" dirty="0">
                <a:latin typeface="Calibri"/>
                <a:cs typeface="Calibri"/>
              </a:rPr>
              <a:t>shirt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55"/>
              </a:spcBef>
            </a:pPr>
            <a:r>
              <a:rPr sz="1800" spc="-80" dirty="0">
                <a:latin typeface="Calibri"/>
                <a:cs typeface="Calibri"/>
              </a:rPr>
              <a:t>To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worn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tucked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 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with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top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button</a:t>
            </a:r>
            <a:r>
              <a:rPr sz="1800" spc="-5" dirty="0">
                <a:latin typeface="Calibri"/>
                <a:cs typeface="Calibri"/>
              </a:rPr>
              <a:t> done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up.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28026" y="3045205"/>
            <a:ext cx="5498465" cy="6115685"/>
            <a:chOff x="1428026" y="3045205"/>
            <a:chExt cx="5498465" cy="61156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12866" y="3969926"/>
              <a:ext cx="562327" cy="5623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8026" y="3045205"/>
              <a:ext cx="1900518" cy="248471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78757" y="3141333"/>
              <a:ext cx="1888736" cy="24015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10077" y="7851660"/>
              <a:ext cx="567550" cy="5675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48076" y="6894380"/>
              <a:ext cx="1853850" cy="21442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07586" y="6967600"/>
              <a:ext cx="1866011" cy="2192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83070" y="7850161"/>
              <a:ext cx="568794" cy="56879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76644" y="3876204"/>
              <a:ext cx="749769" cy="74976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292097" y="6306692"/>
            <a:ext cx="5709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The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following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examples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are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NOT </a:t>
            </a:r>
            <a:r>
              <a:rPr sz="1800" b="1" spc="-10" dirty="0">
                <a:latin typeface="Calibri"/>
                <a:cs typeface="Calibri"/>
              </a:rPr>
              <a:t>appropriate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uniform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items: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69694" y="9309303"/>
            <a:ext cx="917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Polo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Shirt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60901" y="9385503"/>
            <a:ext cx="1454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Sleeveless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Shirt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6417" y="5055680"/>
            <a:ext cx="2076548" cy="350783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700395" y="8629141"/>
            <a:ext cx="1620520" cy="1800225"/>
          </a:xfrm>
          <a:custGeom>
            <a:avLst/>
            <a:gdLst/>
            <a:ahLst/>
            <a:cxnLst/>
            <a:rect l="l" t="t" r="r" b="b"/>
            <a:pathLst>
              <a:path w="1620520" h="1800225">
                <a:moveTo>
                  <a:pt x="1620011" y="0"/>
                </a:moveTo>
                <a:lnTo>
                  <a:pt x="0" y="1799996"/>
                </a:lnTo>
                <a:lnTo>
                  <a:pt x="1620011" y="1799996"/>
                </a:lnTo>
                <a:lnTo>
                  <a:pt x="162001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46989" y="240918"/>
            <a:ext cx="7091045" cy="10205720"/>
            <a:chOff x="246989" y="240918"/>
            <a:chExt cx="7091045" cy="10205720"/>
          </a:xfrm>
        </p:grpSpPr>
        <p:sp>
          <p:nvSpPr>
            <p:cNvPr id="5" name="object 5"/>
            <p:cNvSpPr/>
            <p:nvPr/>
          </p:nvSpPr>
          <p:spPr>
            <a:xfrm>
              <a:off x="264452" y="241210"/>
              <a:ext cx="612140" cy="10187940"/>
            </a:xfrm>
            <a:custGeom>
              <a:avLst/>
              <a:gdLst/>
              <a:ahLst/>
              <a:cxnLst/>
              <a:rect l="l" t="t" r="r" b="b"/>
              <a:pathLst>
                <a:path w="612140" h="10187940">
                  <a:moveTo>
                    <a:pt x="612000" y="0"/>
                  </a:moveTo>
                  <a:lnTo>
                    <a:pt x="0" y="0"/>
                  </a:lnTo>
                  <a:lnTo>
                    <a:pt x="0" y="10187940"/>
                  </a:lnTo>
                  <a:lnTo>
                    <a:pt x="612000" y="10187940"/>
                  </a:lnTo>
                  <a:lnTo>
                    <a:pt x="61200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76452" y="1520697"/>
              <a:ext cx="288290" cy="8909050"/>
            </a:xfrm>
            <a:custGeom>
              <a:avLst/>
              <a:gdLst/>
              <a:ahLst/>
              <a:cxnLst/>
              <a:rect l="l" t="t" r="r" b="b"/>
              <a:pathLst>
                <a:path w="288290" h="8909050">
                  <a:moveTo>
                    <a:pt x="0" y="8908453"/>
                  </a:moveTo>
                  <a:lnTo>
                    <a:pt x="287997" y="8908453"/>
                  </a:lnTo>
                  <a:lnTo>
                    <a:pt x="287997" y="0"/>
                  </a:lnTo>
                  <a:lnTo>
                    <a:pt x="0" y="0"/>
                  </a:lnTo>
                  <a:lnTo>
                    <a:pt x="0" y="8908453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4452" y="10429137"/>
              <a:ext cx="7056120" cy="0"/>
            </a:xfrm>
            <a:custGeom>
              <a:avLst/>
              <a:gdLst/>
              <a:ahLst/>
              <a:cxnLst/>
              <a:rect l="l" t="t" r="r" b="b"/>
              <a:pathLst>
                <a:path w="7056120">
                  <a:moveTo>
                    <a:pt x="7055954" y="0"/>
                  </a:moveTo>
                  <a:lnTo>
                    <a:pt x="0" y="0"/>
                  </a:lnTo>
                </a:path>
              </a:pathLst>
            </a:custGeom>
            <a:ln w="34925">
              <a:solidFill>
                <a:srgbClr val="99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32448" y="9061195"/>
              <a:ext cx="1188085" cy="1368425"/>
            </a:xfrm>
            <a:custGeom>
              <a:avLst/>
              <a:gdLst/>
              <a:ahLst/>
              <a:cxnLst/>
              <a:rect l="l" t="t" r="r" b="b"/>
              <a:pathLst>
                <a:path w="1188084" h="1368425">
                  <a:moveTo>
                    <a:pt x="1187957" y="0"/>
                  </a:moveTo>
                  <a:lnTo>
                    <a:pt x="0" y="1367942"/>
                  </a:lnTo>
                  <a:lnTo>
                    <a:pt x="1187957" y="1367942"/>
                  </a:lnTo>
                  <a:lnTo>
                    <a:pt x="1187957" y="0"/>
                  </a:lnTo>
                  <a:close/>
                </a:path>
              </a:pathLst>
            </a:custGeom>
            <a:solidFill>
              <a:srgbClr val="66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96102" y="241819"/>
              <a:ext cx="1424304" cy="1805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6898" y="240918"/>
              <a:ext cx="5622925" cy="1279778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81608" y="456386"/>
            <a:ext cx="24396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60" dirty="0">
                <a:latin typeface="Calibri"/>
                <a:cs typeface="Calibri"/>
              </a:rPr>
              <a:t>F</a:t>
            </a:r>
            <a:r>
              <a:rPr sz="4800" dirty="0">
                <a:latin typeface="Calibri"/>
                <a:cs typeface="Calibri"/>
              </a:rPr>
              <a:t>oot</a:t>
            </a:r>
            <a:r>
              <a:rPr sz="4800" spc="-45" dirty="0">
                <a:latin typeface="Calibri"/>
                <a:cs typeface="Calibri"/>
              </a:rPr>
              <a:t>w</a:t>
            </a:r>
            <a:r>
              <a:rPr sz="4800" spc="-5" dirty="0">
                <a:latin typeface="Calibri"/>
                <a:cs typeface="Calibri"/>
              </a:rPr>
              <a:t>ear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15948" y="2017522"/>
            <a:ext cx="5666105" cy="269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4695" marR="306070" indent="-1687830">
              <a:lnSpc>
                <a:spcPct val="1211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All shoes </a:t>
            </a:r>
            <a:r>
              <a:rPr sz="1800" b="1" spc="-5" dirty="0">
                <a:latin typeface="Calibri"/>
                <a:cs typeface="Calibri"/>
              </a:rPr>
              <a:t>(boys </a:t>
            </a:r>
            <a:r>
              <a:rPr sz="1800" b="1" dirty="0">
                <a:latin typeface="Calibri"/>
                <a:cs typeface="Calibri"/>
              </a:rPr>
              <a:t>and </a:t>
            </a:r>
            <a:r>
              <a:rPr sz="1800" b="1" spc="-5" dirty="0">
                <a:latin typeface="Calibri"/>
                <a:cs typeface="Calibri"/>
              </a:rPr>
              <a:t>girls) </a:t>
            </a:r>
            <a:r>
              <a:rPr sz="1800" b="1" spc="-10" dirty="0">
                <a:latin typeface="Calibri"/>
                <a:cs typeface="Calibri"/>
              </a:rPr>
              <a:t>must </a:t>
            </a:r>
            <a:r>
              <a:rPr sz="1800" b="1" dirty="0">
                <a:latin typeface="Calibri"/>
                <a:cs typeface="Calibri"/>
              </a:rPr>
              <a:t>be </a:t>
            </a:r>
            <a:r>
              <a:rPr sz="1800" b="1" spc="-5" dirty="0">
                <a:latin typeface="Calibri"/>
                <a:cs typeface="Calibri"/>
              </a:rPr>
              <a:t>formal, leather </a:t>
            </a:r>
            <a:r>
              <a:rPr sz="1800" b="1" dirty="0">
                <a:latin typeface="Calibri"/>
                <a:cs typeface="Calibri"/>
              </a:rPr>
              <a:t>and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completely</a:t>
            </a:r>
            <a:r>
              <a:rPr sz="1800" b="1" spc="-5" dirty="0">
                <a:latin typeface="Calibri"/>
                <a:cs typeface="Calibri"/>
              </a:rPr>
              <a:t> black.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47625" marR="242570" indent="-35560" algn="just">
              <a:lnSpc>
                <a:spcPct val="121300"/>
              </a:lnSpc>
              <a:spcBef>
                <a:spcPts val="1360"/>
              </a:spcBef>
            </a:pPr>
            <a:r>
              <a:rPr sz="1600" spc="-40" dirty="0">
                <a:latin typeface="Calibri"/>
                <a:cs typeface="Calibri"/>
              </a:rPr>
              <a:t>We </a:t>
            </a:r>
            <a:r>
              <a:rPr sz="1600" spc="-10" dirty="0">
                <a:latin typeface="Calibri"/>
                <a:cs typeface="Calibri"/>
              </a:rPr>
              <a:t>are aware </a:t>
            </a:r>
            <a:r>
              <a:rPr sz="1600" spc="-5" dirty="0">
                <a:latin typeface="Calibri"/>
                <a:cs typeface="Calibri"/>
              </a:rPr>
              <a:t>that some shops sell </a:t>
            </a:r>
            <a:r>
              <a:rPr sz="1600" spc="-10" dirty="0">
                <a:latin typeface="Calibri"/>
                <a:cs typeface="Calibri"/>
              </a:rPr>
              <a:t>products </a:t>
            </a:r>
            <a:r>
              <a:rPr sz="1600" spc="-5" dirty="0">
                <a:latin typeface="Calibri"/>
                <a:cs typeface="Calibri"/>
              </a:rPr>
              <a:t>advertised as ‘school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shoes’ </a:t>
            </a:r>
            <a:r>
              <a:rPr sz="1600" spc="-5" dirty="0">
                <a:latin typeface="Calibri"/>
                <a:cs typeface="Calibri"/>
              </a:rPr>
              <a:t>which </a:t>
            </a:r>
            <a:r>
              <a:rPr sz="1600" spc="-10" dirty="0">
                <a:latin typeface="Calibri"/>
                <a:cs typeface="Calibri"/>
              </a:rPr>
              <a:t>are </a:t>
            </a:r>
            <a:r>
              <a:rPr sz="1600" spc="-5" dirty="0">
                <a:latin typeface="Calibri"/>
                <a:cs typeface="Calibri"/>
              </a:rPr>
              <a:t>not </a:t>
            </a:r>
            <a:r>
              <a:rPr sz="1600" spc="-10" dirty="0">
                <a:latin typeface="Calibri"/>
                <a:cs typeface="Calibri"/>
              </a:rPr>
              <a:t>compliant </a:t>
            </a:r>
            <a:r>
              <a:rPr sz="1600" spc="-5" dirty="0">
                <a:latin typeface="Calibri"/>
                <a:cs typeface="Calibri"/>
              </a:rPr>
              <a:t>with </a:t>
            </a:r>
            <a:r>
              <a:rPr sz="1600" spc="-10" dirty="0">
                <a:latin typeface="Calibri"/>
                <a:cs typeface="Calibri"/>
              </a:rPr>
              <a:t>our uniform </a:t>
            </a:r>
            <a:r>
              <a:rPr sz="1600" spc="-20" dirty="0">
                <a:latin typeface="Calibri"/>
                <a:cs typeface="Calibri"/>
              </a:rPr>
              <a:t>policy.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If in </a:t>
            </a:r>
            <a:r>
              <a:rPr sz="1600" spc="-10" dirty="0">
                <a:latin typeface="Calibri"/>
                <a:cs typeface="Calibri"/>
              </a:rPr>
              <a:t>any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doubt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please</a:t>
            </a:r>
            <a:r>
              <a:rPr sz="1600" dirty="0">
                <a:latin typeface="Calibri"/>
                <a:cs typeface="Calibri"/>
              </a:rPr>
              <a:t> do</a:t>
            </a:r>
            <a:r>
              <a:rPr sz="1600" spc="-5" dirty="0">
                <a:latin typeface="Calibri"/>
                <a:cs typeface="Calibri"/>
              </a:rPr>
              <a:t> not </a:t>
            </a:r>
            <a:r>
              <a:rPr sz="1600" spc="-10" dirty="0">
                <a:latin typeface="Calibri"/>
                <a:cs typeface="Calibri"/>
              </a:rPr>
              <a:t>hesitate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to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contact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your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year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team.</a:t>
            </a:r>
            <a:endParaRPr sz="1600">
              <a:latin typeface="Calibri"/>
              <a:cs typeface="Calibri"/>
            </a:endParaRPr>
          </a:p>
          <a:p>
            <a:pPr marL="44450" marR="5080" algn="just">
              <a:lnSpc>
                <a:spcPct val="120600"/>
              </a:lnSpc>
              <a:spcBef>
                <a:spcPts val="615"/>
              </a:spcBef>
            </a:pPr>
            <a:r>
              <a:rPr sz="1600" spc="-10" dirty="0">
                <a:latin typeface="Calibri"/>
                <a:cs typeface="Calibri"/>
              </a:rPr>
              <a:t>Open toed </a:t>
            </a:r>
            <a:r>
              <a:rPr sz="1600" spc="-5" dirty="0">
                <a:latin typeface="Calibri"/>
                <a:cs typeface="Calibri"/>
              </a:rPr>
              <a:t>shoes </a:t>
            </a:r>
            <a:r>
              <a:rPr sz="1600" spc="-15" dirty="0">
                <a:latin typeface="Calibri"/>
                <a:cs typeface="Calibri"/>
              </a:rPr>
              <a:t>are </a:t>
            </a:r>
            <a:r>
              <a:rPr sz="1600" spc="-10" dirty="0">
                <a:latin typeface="Calibri"/>
                <a:cs typeface="Calibri"/>
              </a:rPr>
              <a:t>not </a:t>
            </a:r>
            <a:r>
              <a:rPr sz="1600" spc="-5" dirty="0">
                <a:latin typeface="Calibri"/>
                <a:cs typeface="Calibri"/>
              </a:rPr>
              <a:t>acceptable </a:t>
            </a:r>
            <a:r>
              <a:rPr sz="1600" spc="-10" dirty="0">
                <a:latin typeface="Calibri"/>
                <a:cs typeface="Calibri"/>
              </a:rPr>
              <a:t>due to potential dangers </a:t>
            </a:r>
            <a:r>
              <a:rPr sz="1600" spc="-5" dirty="0">
                <a:latin typeface="Calibri"/>
                <a:cs typeface="Calibri"/>
              </a:rPr>
              <a:t>in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Technology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or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Science.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871851" y="5149986"/>
            <a:ext cx="3914775" cy="3740150"/>
            <a:chOff x="2871851" y="5149986"/>
            <a:chExt cx="3914775" cy="374015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43324" y="7141717"/>
              <a:ext cx="2543175" cy="174828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30940" y="5149986"/>
              <a:ext cx="2058578" cy="100778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87136" y="6488709"/>
              <a:ext cx="832332" cy="83233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71851" y="6492773"/>
              <a:ext cx="832332" cy="8323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608" y="456386"/>
            <a:ext cx="24396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60" dirty="0">
                <a:latin typeface="Calibri"/>
                <a:cs typeface="Calibri"/>
              </a:rPr>
              <a:t>F</a:t>
            </a:r>
            <a:r>
              <a:rPr sz="4800" dirty="0">
                <a:latin typeface="Calibri"/>
                <a:cs typeface="Calibri"/>
              </a:rPr>
              <a:t>oot</a:t>
            </a:r>
            <a:r>
              <a:rPr sz="4800" spc="-45" dirty="0">
                <a:latin typeface="Calibri"/>
                <a:cs typeface="Calibri"/>
              </a:rPr>
              <a:t>w</a:t>
            </a:r>
            <a:r>
              <a:rPr sz="4800" spc="-5" dirty="0">
                <a:latin typeface="Calibri"/>
                <a:cs typeface="Calibri"/>
              </a:rPr>
              <a:t>ear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77086" y="2007768"/>
            <a:ext cx="5074285" cy="76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7995" marR="5080" indent="-455930">
              <a:lnSpc>
                <a:spcPct val="152500"/>
              </a:lnSpc>
              <a:spcBef>
                <a:spcPts val="100"/>
              </a:spcBef>
            </a:pPr>
            <a:r>
              <a:rPr sz="1600" b="1" spc="-10" dirty="0">
                <a:latin typeface="Calibri"/>
                <a:cs typeface="Calibri"/>
              </a:rPr>
              <a:t>The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following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examples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are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NOT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appropriate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uniform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items: </a:t>
            </a:r>
            <a:r>
              <a:rPr sz="1600" b="1" spc="-34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All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types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of </a:t>
            </a:r>
            <a:r>
              <a:rPr sz="1600" b="1" spc="-15" dirty="0">
                <a:latin typeface="Calibri"/>
                <a:cs typeface="Calibri"/>
              </a:rPr>
              <a:t>trainer/canvas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shoes are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not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permitted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0094" y="4921122"/>
            <a:ext cx="2419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Black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leather/canvas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Vans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00169" y="4921122"/>
            <a:ext cx="13627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Converse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style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8140" y="9322409"/>
            <a:ext cx="5203190" cy="617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0">
              <a:lnSpc>
                <a:spcPct val="121200"/>
              </a:lnSpc>
              <a:spcBef>
                <a:spcPts val="100"/>
              </a:spcBef>
            </a:pPr>
            <a:r>
              <a:rPr sz="1600" spc="-10" dirty="0">
                <a:latin typeface="Calibri"/>
                <a:cs typeface="Calibri"/>
              </a:rPr>
              <a:t>Students</a:t>
            </a:r>
            <a:r>
              <a:rPr sz="1600" spc="-5" dirty="0">
                <a:latin typeface="Calibri"/>
                <a:cs typeface="Calibri"/>
              </a:rPr>
              <a:t> who </a:t>
            </a:r>
            <a:r>
              <a:rPr sz="1600" spc="-10" dirty="0">
                <a:latin typeface="Calibri"/>
                <a:cs typeface="Calibri"/>
              </a:rPr>
              <a:t>study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Vehicle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Engineering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are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permitted</a:t>
            </a:r>
            <a:r>
              <a:rPr sz="1600" spc="-5" dirty="0">
                <a:latin typeface="Calibri"/>
                <a:cs typeface="Calibri"/>
              </a:rPr>
              <a:t> to </a:t>
            </a:r>
            <a:r>
              <a:rPr sz="1600" spc="-10" dirty="0">
                <a:latin typeface="Calibri"/>
                <a:cs typeface="Calibri"/>
              </a:rPr>
              <a:t>wear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’work’ </a:t>
            </a:r>
            <a:r>
              <a:rPr sz="1600" spc="-5" dirty="0">
                <a:latin typeface="Calibri"/>
                <a:cs typeface="Calibri"/>
              </a:rPr>
              <a:t>boots </a:t>
            </a:r>
            <a:r>
              <a:rPr sz="1600" spc="-10" dirty="0">
                <a:latin typeface="Calibri"/>
                <a:cs typeface="Calibri"/>
              </a:rPr>
              <a:t>for practical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lessons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only.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89177" y="3040740"/>
            <a:ext cx="5059045" cy="6062345"/>
            <a:chOff x="1289177" y="3040740"/>
            <a:chExt cx="5059045" cy="606234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2012" y="3040740"/>
              <a:ext cx="2344348" cy="98267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64155" y="4205985"/>
              <a:ext cx="516128" cy="51612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38041" y="3060562"/>
              <a:ext cx="2209800" cy="78289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16712" y="5306567"/>
              <a:ext cx="1787482" cy="140055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5295" y="7757921"/>
              <a:ext cx="1436389" cy="134463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89177" y="5371699"/>
              <a:ext cx="2465451" cy="131697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59705" y="4205985"/>
              <a:ext cx="516127" cy="51612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64155" y="7053960"/>
              <a:ext cx="516128" cy="51612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59705" y="7053960"/>
              <a:ext cx="516127" cy="5161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608" y="456386"/>
            <a:ext cx="14249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latin typeface="Calibri"/>
                <a:cs typeface="Calibri"/>
              </a:rPr>
              <a:t>Co</a:t>
            </a:r>
            <a:r>
              <a:rPr sz="4800" spc="-60" dirty="0">
                <a:latin typeface="Calibri"/>
                <a:cs typeface="Calibri"/>
              </a:rPr>
              <a:t>a</a:t>
            </a:r>
            <a:r>
              <a:rPr sz="4800" dirty="0">
                <a:latin typeface="Calibri"/>
                <a:cs typeface="Calibri"/>
              </a:rPr>
              <a:t>ts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25625" y="2281174"/>
            <a:ext cx="5562600" cy="1461297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155"/>
              </a:spcBef>
            </a:pPr>
            <a:r>
              <a:rPr sz="1800" b="1" spc="-15" dirty="0">
                <a:latin typeface="Calibri"/>
                <a:cs typeface="Calibri"/>
              </a:rPr>
              <a:t>May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worn</a:t>
            </a:r>
            <a:r>
              <a:rPr sz="1800" b="1" spc="-5" dirty="0">
                <a:latin typeface="Calibri"/>
                <a:cs typeface="Calibri"/>
              </a:rPr>
              <a:t> outside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lessons.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55"/>
              </a:spcBef>
            </a:pPr>
            <a:r>
              <a:rPr sz="1800" spc="-5" dirty="0">
                <a:latin typeface="Calibri"/>
                <a:cs typeface="Calibri"/>
              </a:rPr>
              <a:t>Hoodies,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sports </a:t>
            </a:r>
            <a:r>
              <a:rPr sz="1800" spc="-10" dirty="0">
                <a:latin typeface="Calibri"/>
                <a:cs typeface="Calibri"/>
              </a:rPr>
              <a:t>tops,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tracksuit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tops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other</a:t>
            </a:r>
            <a:r>
              <a:rPr sz="1800" spc="-10" dirty="0">
                <a:latin typeface="Calibri"/>
                <a:cs typeface="Calibri"/>
              </a:rPr>
              <a:t> branded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55"/>
              </a:spcBef>
            </a:pPr>
            <a:r>
              <a:rPr sz="1800" spc="-5" dirty="0">
                <a:latin typeface="Calibri"/>
                <a:cs typeface="Calibri"/>
              </a:rPr>
              <a:t>sweatshirts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are </a:t>
            </a:r>
            <a:r>
              <a:rPr sz="1800" spc="-5" dirty="0">
                <a:latin typeface="Calibri"/>
                <a:cs typeface="Calibri"/>
              </a:rPr>
              <a:t>not acceptable</a:t>
            </a:r>
            <a:r>
              <a:rPr sz="1800" dirty="0">
                <a:latin typeface="Calibri"/>
                <a:cs typeface="Calibri"/>
              </a:rPr>
              <a:t> and</a:t>
            </a:r>
            <a:r>
              <a:rPr sz="1800" spc="-5" dirty="0">
                <a:latin typeface="Calibri"/>
                <a:cs typeface="Calibri"/>
              </a:rPr>
              <a:t> should not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lang="en-GB" sz="1800" spc="-10" dirty="0">
                <a:latin typeface="Calibri"/>
                <a:cs typeface="Calibri"/>
              </a:rPr>
              <a:t>be a </a:t>
            </a:r>
            <a:r>
              <a:rPr sz="1800" spc="-15" dirty="0">
                <a:latin typeface="Calibri"/>
                <a:cs typeface="Calibri"/>
              </a:rPr>
              <a:t>substitute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lang="en-GB" sz="1800" dirty="0">
                <a:latin typeface="Calibri"/>
                <a:cs typeface="Calibri"/>
              </a:rPr>
              <a:t>for 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outdoor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coat.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40383" y="4516881"/>
            <a:ext cx="5161280" cy="4274820"/>
            <a:chOff x="1540383" y="4516881"/>
            <a:chExt cx="5161280" cy="42748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94689" y="8098208"/>
              <a:ext cx="624249" cy="6242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65013" y="7959242"/>
              <a:ext cx="832332" cy="8323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0383" y="4516881"/>
              <a:ext cx="2581275" cy="34290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91456" y="4736972"/>
              <a:ext cx="2409825" cy="3124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DAFE4E39DC464390F0DA6435A5BAF7" ma:contentTypeVersion="11" ma:contentTypeDescription="Create a new document." ma:contentTypeScope="" ma:versionID="e83edce6d530983389d67ac3001212db">
  <xsd:schema xmlns:xsd="http://www.w3.org/2001/XMLSchema" xmlns:xs="http://www.w3.org/2001/XMLSchema" xmlns:p="http://schemas.microsoft.com/office/2006/metadata/properties" xmlns:ns2="8c4de0b3-89b3-45ec-ac83-a27d29b0acd3" xmlns:ns3="fe69b6b6-66b6-4fd3-9deb-2205975cdabc" targetNamespace="http://schemas.microsoft.com/office/2006/metadata/properties" ma:root="true" ma:fieldsID="cce71497688e9eeda2fd9ec15529664b" ns2:_="" ns3:_="">
    <xsd:import namespace="8c4de0b3-89b3-45ec-ac83-a27d29b0acd3"/>
    <xsd:import namespace="fe69b6b6-66b6-4fd3-9deb-2205975cda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de0b3-89b3-45ec-ac83-a27d29b0ac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69b6b6-66b6-4fd3-9deb-2205975cdab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BC3F70-3C7D-4B59-B847-532F27B2987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C7C65BC-4ABE-400C-A69E-610C259318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06614A-7F8E-4B29-97A4-E5FA8D51D1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4de0b3-89b3-45ec-ac83-a27d29b0acd3"/>
    <ds:schemaRef ds:uri="fe69b6b6-66b6-4fd3-9deb-2205975cda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896</Words>
  <Application>Microsoft Office PowerPoint</Application>
  <PresentationFormat>Custom</PresentationFormat>
  <Paragraphs>106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Symbol</vt:lpstr>
      <vt:lpstr>Office Theme</vt:lpstr>
      <vt:lpstr>WOLLASTON SCHOOL</vt:lpstr>
      <vt:lpstr>Uniform Policy</vt:lpstr>
      <vt:lpstr>Compulsory Items</vt:lpstr>
      <vt:lpstr>Trousers</vt:lpstr>
      <vt:lpstr>Skirts</vt:lpstr>
      <vt:lpstr>Shirts</vt:lpstr>
      <vt:lpstr>Footwear</vt:lpstr>
      <vt:lpstr>Footwear</vt:lpstr>
      <vt:lpstr>Coats</vt:lpstr>
      <vt:lpstr>Coats</vt:lpstr>
      <vt:lpstr>Belts</vt:lpstr>
      <vt:lpstr>PE UNIFORM</vt:lpstr>
      <vt:lpstr>Appearance</vt:lpstr>
      <vt:lpstr>Equipment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WOLLASTON SCHOOL</dc:title>
  <dc:creator>L. Nixon</dc:creator>
  <cp:lastModifiedBy>A. Bennett (WOL)</cp:lastModifiedBy>
  <cp:revision>6</cp:revision>
  <dcterms:created xsi:type="dcterms:W3CDTF">2021-05-13T10:29:46Z</dcterms:created>
  <dcterms:modified xsi:type="dcterms:W3CDTF">2021-07-02T12:22:30Z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2020-06-02T00:00:00Z</vt:filetime>
  </property>
  <property fmtid="{D5CDD505-2E9C-101B-9397-08002B2CF9AE}" pid="3" name="Creator">
    <vt:lpwstr>Microsoft® Publisher 2016</vt:lpwstr>
  </property>
  <property fmtid="{D5CDD505-2E9C-101B-9397-08002B2CF9AE}" pid="4" name="LastSaved">
    <vt:filetime>2021-05-13T00:00:00Z</vt:filetime>
  </property>
  <property fmtid="{D5CDD505-2E9C-101B-9397-08002B2CF9AE}" pid="5" name="ContentTypeId">
    <vt:lpwstr>0x01010030DAFE4E39DC464390F0DA6435A5BAF7</vt:lpwstr>
  </property>
</Properties>
</file>